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3.xml" ContentType="application/vnd.openxmlformats-officedocument.presentationml.tags+xml"/>
  <Override PartName="/ppt/notesSlides/notesSlide21.xml" ContentType="application/vnd.openxmlformats-officedocument.presentationml.notesSlide+xml"/>
  <Override PartName="/ppt/tags/tag34.xml" ContentType="application/vnd.openxmlformats-officedocument.presentationml.tags+xml"/>
  <Override PartName="/ppt/notesSlides/notesSlide22.xml" ContentType="application/vnd.openxmlformats-officedocument.presentationml.notesSlide+xml"/>
  <Override PartName="/ppt/tags/tag35.xml" ContentType="application/vnd.openxmlformats-officedocument.presentationml.tags+xml"/>
  <Override PartName="/ppt/notesSlides/notesSlide23.xml" ContentType="application/vnd.openxmlformats-officedocument.presentationml.notesSlide+xml"/>
  <Override PartName="/ppt/tags/tag36.xml" ContentType="application/vnd.openxmlformats-officedocument.presentationml.tags+xml"/>
  <Override PartName="/ppt/notesSlides/notesSlide2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1" r:id="rId2"/>
    <p:sldId id="256" r:id="rId3"/>
    <p:sldId id="262" r:id="rId4"/>
    <p:sldId id="259" r:id="rId5"/>
    <p:sldId id="263" r:id="rId6"/>
    <p:sldId id="269" r:id="rId7"/>
    <p:sldId id="308" r:id="rId8"/>
    <p:sldId id="312" r:id="rId9"/>
    <p:sldId id="309" r:id="rId10"/>
    <p:sldId id="313" r:id="rId11"/>
    <p:sldId id="310" r:id="rId12"/>
    <p:sldId id="314" r:id="rId13"/>
    <p:sldId id="311" r:id="rId14"/>
    <p:sldId id="275" r:id="rId15"/>
    <p:sldId id="316" r:id="rId16"/>
    <p:sldId id="315" r:id="rId17"/>
    <p:sldId id="318" r:id="rId18"/>
    <p:sldId id="317" r:id="rId19"/>
    <p:sldId id="323" r:id="rId20"/>
    <p:sldId id="319" r:id="rId21"/>
    <p:sldId id="320" r:id="rId22"/>
    <p:sldId id="321" r:id="rId23"/>
    <p:sldId id="322" r:id="rId24"/>
    <p:sldId id="267" r:id="rId25"/>
    <p:sldId id="326" r:id="rId26"/>
    <p:sldId id="324" r:id="rId27"/>
    <p:sldId id="266" r:id="rId28"/>
    <p:sldId id="268" r:id="rId29"/>
    <p:sldId id="273" r:id="rId30"/>
    <p:sldId id="325" r:id="rId31"/>
    <p:sldId id="337" r:id="rId32"/>
    <p:sldId id="336" r:id="rId33"/>
    <p:sldId id="332" r:id="rId34"/>
    <p:sldId id="333" r:id="rId35"/>
    <p:sldId id="272" r:id="rId36"/>
    <p:sldId id="334" r:id="rId37"/>
    <p:sldId id="335" r:id="rId38"/>
    <p:sldId id="330" r:id="rId39"/>
    <p:sldId id="265" r:id="rId40"/>
    <p:sldId id="327" r:id="rId41"/>
    <p:sldId id="264" r:id="rId42"/>
    <p:sldId id="328" r:id="rId43"/>
    <p:sldId id="329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D3F4"/>
    <a:srgbClr val="43CDF3"/>
    <a:srgbClr val="CD88FB"/>
    <a:srgbClr val="FDD0FF"/>
    <a:srgbClr val="126BC7"/>
    <a:srgbClr val="83F0DD"/>
    <a:srgbClr val="F2F2F2"/>
    <a:srgbClr val="F4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1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9AF03-71B1-4681-94FC-6A4B6607204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4B290-E9C4-4461-AAA0-984BEDDAD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85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31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45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53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089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21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905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uni</a:t>
            </a:r>
            <a:r>
              <a:rPr lang="en-US" altLang="zh-CN" dirty="0"/>
              <a:t>-app </a:t>
            </a:r>
            <a:r>
              <a:rPr lang="zh-CN" altLang="en-US" dirty="0"/>
              <a:t>是一个使用 </a:t>
            </a:r>
            <a:r>
              <a:rPr lang="en-US" altLang="zh-CN" dirty="0"/>
              <a:t>Vue.js </a:t>
            </a:r>
            <a:r>
              <a:rPr lang="zh-CN" altLang="en-US" dirty="0"/>
              <a:t>开发所有前端应用的框架，使得可以使用到</a:t>
            </a:r>
            <a:r>
              <a:rPr lang="en-US" altLang="zh-CN" dirty="0"/>
              <a:t>Vue</a:t>
            </a:r>
            <a:r>
              <a:rPr lang="zh-CN" altLang="en-US" dirty="0"/>
              <a:t>的一些非常好用的特性，可以快速将数据渲染到页面上，并且数据更新之后也可以自动渲染，使开发更快速，加上</a:t>
            </a:r>
            <a:r>
              <a:rPr lang="en-US" altLang="zh-CN" dirty="0" err="1"/>
              <a:t>uniapp</a:t>
            </a:r>
            <a:r>
              <a:rPr lang="zh-CN" altLang="en-US" dirty="0"/>
              <a:t>所提供的一些</a:t>
            </a:r>
            <a:r>
              <a:rPr lang="en-US" altLang="zh-CN" dirty="0"/>
              <a:t>API</a:t>
            </a:r>
            <a:r>
              <a:rPr lang="zh-CN" altLang="en-US" dirty="0"/>
              <a:t>，比如网络请求，显示弹窗提醒都更佳方便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897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uni</a:t>
            </a:r>
            <a:r>
              <a:rPr lang="en-US" altLang="zh-CN" dirty="0"/>
              <a:t>-app </a:t>
            </a:r>
            <a:r>
              <a:rPr lang="zh-CN" altLang="en-US" dirty="0"/>
              <a:t>是一个使用 </a:t>
            </a:r>
            <a:r>
              <a:rPr lang="en-US" altLang="zh-CN" dirty="0"/>
              <a:t>Vue.js </a:t>
            </a:r>
            <a:r>
              <a:rPr lang="zh-CN" altLang="en-US" dirty="0"/>
              <a:t>开发所有前端应用的框架，使得可以使用到</a:t>
            </a:r>
            <a:r>
              <a:rPr lang="en-US" altLang="zh-CN" dirty="0"/>
              <a:t>Vue</a:t>
            </a:r>
            <a:r>
              <a:rPr lang="zh-CN" altLang="en-US" dirty="0"/>
              <a:t>的一些非常好用的特性，可以快速将数据渲染到页面上，并且数据更新之后也可以自动渲染，使开发更快速，加上</a:t>
            </a:r>
            <a:r>
              <a:rPr lang="en-US" altLang="zh-CN" dirty="0" err="1"/>
              <a:t>uniapp</a:t>
            </a:r>
            <a:r>
              <a:rPr lang="zh-CN" altLang="en-US" dirty="0"/>
              <a:t>所提供的一些</a:t>
            </a:r>
            <a:r>
              <a:rPr lang="en-US" altLang="zh-CN" dirty="0"/>
              <a:t>API</a:t>
            </a:r>
            <a:r>
              <a:rPr lang="zh-CN" altLang="en-US" dirty="0"/>
              <a:t>，比如网络请求，显示弹窗提醒都更佳方便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87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uni</a:t>
            </a:r>
            <a:r>
              <a:rPr lang="en-US" altLang="zh-CN" dirty="0"/>
              <a:t>-app </a:t>
            </a:r>
            <a:r>
              <a:rPr lang="zh-CN" altLang="en-US" dirty="0"/>
              <a:t>是一个使用 </a:t>
            </a:r>
            <a:r>
              <a:rPr lang="en-US" altLang="zh-CN" dirty="0"/>
              <a:t>Vue.js </a:t>
            </a:r>
            <a:r>
              <a:rPr lang="zh-CN" altLang="en-US" dirty="0"/>
              <a:t>开发所有前端应用的框架，使得可以使用到</a:t>
            </a:r>
            <a:r>
              <a:rPr lang="en-US" altLang="zh-CN" dirty="0"/>
              <a:t>Vue</a:t>
            </a:r>
            <a:r>
              <a:rPr lang="zh-CN" altLang="en-US" dirty="0"/>
              <a:t>的一些非常好用的特性，可以快速将数据渲染到页面上，并且数据更新之后也可以自动渲染，使开发更快速，加上</a:t>
            </a:r>
            <a:r>
              <a:rPr lang="en-US" altLang="zh-CN" dirty="0" err="1"/>
              <a:t>uniapp</a:t>
            </a:r>
            <a:r>
              <a:rPr lang="zh-CN" altLang="en-US" dirty="0"/>
              <a:t>所提供的一些</a:t>
            </a:r>
            <a:r>
              <a:rPr lang="en-US" altLang="zh-CN" dirty="0"/>
              <a:t>API</a:t>
            </a:r>
            <a:r>
              <a:rPr lang="zh-CN" altLang="en-US" dirty="0"/>
              <a:t>，比如网络请求，显示弹窗提醒都更佳方便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653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43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6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68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897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683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176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161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4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75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907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Refactor = Remove unnecessary processing + Rewrite the API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713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968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85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905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265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905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897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77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991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46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8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4B290-E9C4-4461-AAA0-984BEDDAD2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88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2F872-23F7-41F5-98B2-A9D26003C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324FFA-BCFD-43AF-AEC9-7AEF057D0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EAAD89-FD30-4F24-A77B-7CAFA8D5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09E9F-8635-4E4E-8E0E-0DE0E0CD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1AA3DC-B803-483F-8DC3-E01407ED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432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AFCF8-844B-417E-90A3-700D8781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74B668-23B8-484C-A594-6A886118B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B2849E-B41F-4A70-94B9-D4D30BC9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7E60F-8FDA-402D-850F-9D664ADD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D66679-6A39-415F-8776-B24AD429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97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262335-9A89-45AC-AFE4-2A86A8802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ED7D0-B090-4ED2-BA31-DA49A6F9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186F43-CD95-43DB-BD00-A50B5468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52E63C-3D7B-4075-8450-C62E518F0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055E2-E5E2-4F9A-ADB5-7C950C91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930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86852-5A70-4AE7-90B9-46D93AB2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A46618-8990-4DD7-AC8D-94BA38C64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62148D-871D-44D7-A09B-F6E6E7BB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7F5CC3-B11F-428B-8F74-1C5EB22B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E9F54-02D6-4619-81E1-BA5D85BB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66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B8FA4-3A42-4D42-A90F-E91B428B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3E7F72-19A9-46EC-952E-6AA4C410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04F656-C73A-4155-8DFF-23C3D0AA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7FB1B-949E-4D9B-B659-369D7D12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D4301-B8B8-47FD-9345-938EE415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466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2854-34EA-4189-81C7-7A5CC045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DECEC-B84A-4AE3-8172-28F53C7C2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EC79E8-1F0A-421D-9D0E-6E96AD4F9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107E3F-71BF-4A4C-B228-F1F39376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DBA24D-FF21-4432-B386-85A24CA67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DD8CD4-6593-46A7-955B-66B8B84A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548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A013F-9649-4A46-9A92-A20D294C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33273-8D8A-4F2B-80F1-966240BF0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9C5177-BB68-4528-8FD9-4F1D42436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4F16B9-FA12-47FB-9BAD-63D3EEE5A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6E636A-CD4D-41A7-A0C9-DD3328919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DA78B9-6320-4DF4-BE9C-0703AA00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AAE814-A87B-45AF-862D-AE29B2445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8C0731-E56E-40A4-9E76-F24DCCEE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174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37497-E9C2-4D3B-BBC6-E3774B4C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77FB08-74D5-4093-9752-CAA0B7E29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D47608-7D5E-4FB7-AEED-31F877A3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9C4BBF-4EA9-48E4-8463-0682970B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272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45B33C-916D-4A9C-97CC-7D837EEF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EDF52D-4C61-4395-B2CC-A27E5FE3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C50A51-65C6-457F-AC34-35706450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411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2B7F8-8997-40B8-BB5E-121D29EF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75D12-F061-494F-8BAD-393D88725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23D8BB-5D92-4F78-8660-4130AA5F9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31ECB4-6BDB-4CC1-A650-1867EB29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2B4547-7C13-49B5-8BA5-3E1790AB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0C50C9-5BA7-4A5F-81B2-5C62CC6B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214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8746B-F9BD-45CF-9084-54E7BC29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AE81C0-05ED-4FDF-8B80-005DF50CF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7FF2B6-9541-4F3B-AE90-ECC1D2372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1C432A-8CE5-4EF2-9BAC-58D132F61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E61A96-C1C5-4ABD-8354-D66090C4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8CC529-C489-4F37-AFBB-D8CED006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553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DF53AB-204E-4227-ABD4-7B9CDF9D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C46629-C7DD-4841-93F5-145704B86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701B25-9B38-46F5-98AA-4A5BB84C8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CA448-89FE-40DB-B83E-F4464AF0D474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E1CE06-485B-4949-AB46-3FEEA61D7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BE603C-7CA4-4484-BCBE-339A08F86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A6717-BA69-4D3F-BA3A-6EF0614ED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4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0.xml"/><Relationship Id="rId7" Type="http://schemas.openxmlformats.org/officeDocument/2006/relationships/image" Target="../media/image9.svg"/><Relationship Id="rId12" Type="http://schemas.openxmlformats.org/officeDocument/2006/relationships/image" Target="../media/image3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3.xml"/><Relationship Id="rId7" Type="http://schemas.openxmlformats.org/officeDocument/2006/relationships/image" Target="../media/image9.svg"/><Relationship Id="rId12" Type="http://schemas.openxmlformats.org/officeDocument/2006/relationships/image" Target="../media/image3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7.png"/><Relationship Id="rId3" Type="http://schemas.openxmlformats.org/officeDocument/2006/relationships/tags" Target="../tags/tag26.xml"/><Relationship Id="rId7" Type="http://schemas.openxmlformats.org/officeDocument/2006/relationships/image" Target="../media/image9.svg"/><Relationship Id="rId12" Type="http://schemas.openxmlformats.org/officeDocument/2006/relationships/image" Target="../media/image3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3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5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2.png"/><Relationship Id="rId3" Type="http://schemas.openxmlformats.org/officeDocument/2006/relationships/tags" Target="../tags/tag42.xml"/><Relationship Id="rId7" Type="http://schemas.openxmlformats.org/officeDocument/2006/relationships/image" Target="../media/image11.svg"/><Relationship Id="rId12" Type="http://schemas.openxmlformats.org/officeDocument/2006/relationships/image" Target="../media/image56.jp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0.png"/><Relationship Id="rId11" Type="http://schemas.openxmlformats.org/officeDocument/2006/relationships/image" Target="../media/image55.jpeg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54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45.xml"/><Relationship Id="rId7" Type="http://schemas.openxmlformats.org/officeDocument/2006/relationships/image" Target="../media/image17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6.xml"/><Relationship Id="rId9" Type="http://schemas.openxmlformats.org/officeDocument/2006/relationships/image" Target="../media/image5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1.png"/><Relationship Id="rId3" Type="http://schemas.openxmlformats.org/officeDocument/2006/relationships/tags" Target="../tags/tag49.xml"/><Relationship Id="rId7" Type="http://schemas.openxmlformats.org/officeDocument/2006/relationships/image" Target="../media/image9.svg"/><Relationship Id="rId12" Type="http://schemas.openxmlformats.org/officeDocument/2006/relationships/image" Target="../media/image60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notesSlide" Target="../notesSlides/notesSlide29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jpeg"/><Relationship Id="rId3" Type="http://schemas.openxmlformats.org/officeDocument/2006/relationships/tags" Target="../tags/tag1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1.sv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7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jp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44691FD-9DBE-44A7-A04E-5A6B27F7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0BBBD0-86F0-44A0-BFA2-F56864539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42" y="-1314203"/>
            <a:ext cx="6096012" cy="60960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215A541-B418-4224-AD16-133C82C50254}"/>
              </a:ext>
            </a:extLst>
          </p:cNvPr>
          <p:cNvSpPr txBox="1"/>
          <p:nvPr/>
        </p:nvSpPr>
        <p:spPr>
          <a:xfrm>
            <a:off x="5498993" y="2767280"/>
            <a:ext cx="5772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 Fancy Virtual Try-on Application</a:t>
            </a:r>
            <a:endParaRPr lang="zh-CN" altLang="en-US" sz="4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497AEAD-7693-4EF7-A95C-0CF85CEA0944}"/>
              </a:ext>
            </a:extLst>
          </p:cNvPr>
          <p:cNvSpPr/>
          <p:nvPr/>
        </p:nvSpPr>
        <p:spPr>
          <a:xfrm>
            <a:off x="8616950" y="3568798"/>
            <a:ext cx="1413319" cy="488718"/>
          </a:xfrm>
          <a:prstGeom prst="roundRect">
            <a:avLst>
              <a:gd name="adj" fmla="val 50000"/>
            </a:avLst>
          </a:prstGeom>
          <a:solidFill>
            <a:srgbClr val="C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Read more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5C4064D-882A-40FB-B16D-36E7B3B149FE}"/>
              </a:ext>
            </a:extLst>
          </p:cNvPr>
          <p:cNvSpPr txBox="1">
            <a:spLocks/>
          </p:cNvSpPr>
          <p:nvPr/>
        </p:nvSpPr>
        <p:spPr>
          <a:xfrm>
            <a:off x="7655444" y="3382193"/>
            <a:ext cx="3336332" cy="8993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endParaRPr lang="id-ID" sz="120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4982DE-C970-4CF1-A700-30AE358A6BB9}"/>
              </a:ext>
            </a:extLst>
          </p:cNvPr>
          <p:cNvSpPr txBox="1"/>
          <p:nvPr/>
        </p:nvSpPr>
        <p:spPr>
          <a:xfrm>
            <a:off x="6096000" y="1432431"/>
            <a:ext cx="4742743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6000" i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AnyFitting</a:t>
            </a:r>
            <a:endParaRPr lang="zh-CN" altLang="en-US" sz="6000" i="1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9842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D7DF4E5-E10E-4CC6-ACD2-35E04A55701B}"/>
              </a:ext>
            </a:extLst>
          </p:cNvPr>
          <p:cNvSpPr/>
          <p:nvPr/>
        </p:nvSpPr>
        <p:spPr>
          <a:xfrm>
            <a:off x="8304276" y="2369213"/>
            <a:ext cx="5198905" cy="5198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1FBD8-42B9-4B0F-9DA2-4260DFBC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9083" y="-1231612"/>
            <a:ext cx="9379313" cy="1031724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023C3B-9B2F-467B-9635-1DFAEABE4580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16">
            <a:extLst>
              <a:ext uri="{FF2B5EF4-FFF2-40B4-BE49-F238E27FC236}">
                <a16:creationId xmlns:a16="http://schemas.microsoft.com/office/drawing/2014/main" id="{0D147287-2D88-44CB-9B35-0B7DD39FC97E}"/>
              </a:ext>
            </a:extLst>
          </p:cNvPr>
          <p:cNvSpPr txBox="1"/>
          <p:nvPr/>
        </p:nvSpPr>
        <p:spPr>
          <a:xfrm>
            <a:off x="7478354" y="1735758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" panose="020B0502040204020203" pitchFamily="34" charset="0"/>
              </a:rPr>
              <a:t>50%</a:t>
            </a:r>
            <a:endParaRPr lang="id-ID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6" name="Oval 109">
            <a:extLst>
              <a:ext uri="{FF2B5EF4-FFF2-40B4-BE49-F238E27FC236}">
                <a16:creationId xmlns:a16="http://schemas.microsoft.com/office/drawing/2014/main" id="{E0BEA072-A7ED-4480-9ADD-1721FEF42D0C}"/>
              </a:ext>
            </a:extLst>
          </p:cNvPr>
          <p:cNvSpPr/>
          <p:nvPr/>
        </p:nvSpPr>
        <p:spPr>
          <a:xfrm flipH="1">
            <a:off x="6588568" y="1500029"/>
            <a:ext cx="492104" cy="49210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41">
            <a:extLst>
              <a:ext uri="{FF2B5EF4-FFF2-40B4-BE49-F238E27FC236}">
                <a16:creationId xmlns:a16="http://schemas.microsoft.com/office/drawing/2014/main" id="{E746DC43-B730-4E03-8C43-96F4B3A3C39D}"/>
              </a:ext>
            </a:extLst>
          </p:cNvPr>
          <p:cNvGrpSpPr/>
          <p:nvPr/>
        </p:nvGrpSpPr>
        <p:grpSpPr>
          <a:xfrm>
            <a:off x="6722848" y="1616767"/>
            <a:ext cx="245634" cy="206650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18" name="AutoShape 120">
              <a:extLst>
                <a:ext uri="{FF2B5EF4-FFF2-40B4-BE49-F238E27FC236}">
                  <a16:creationId xmlns:a16="http://schemas.microsoft.com/office/drawing/2014/main" id="{7E929DB3-3DFC-4DC8-BB36-300D42580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121">
              <a:extLst>
                <a:ext uri="{FF2B5EF4-FFF2-40B4-BE49-F238E27FC236}">
                  <a16:creationId xmlns:a16="http://schemas.microsoft.com/office/drawing/2014/main" id="{2199C331-4F35-4051-A178-22ED58542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22">
              <a:extLst>
                <a:ext uri="{FF2B5EF4-FFF2-40B4-BE49-F238E27FC236}">
                  <a16:creationId xmlns:a16="http://schemas.microsoft.com/office/drawing/2014/main" id="{4FE8EB7F-8752-4ABC-B1D7-452CF9BD9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2" name="Oval 103">
            <a:extLst>
              <a:ext uri="{FF2B5EF4-FFF2-40B4-BE49-F238E27FC236}">
                <a16:creationId xmlns:a16="http://schemas.microsoft.com/office/drawing/2014/main" id="{656A422A-BF5E-4FC7-9849-F6449F66675F}"/>
              </a:ext>
            </a:extLst>
          </p:cNvPr>
          <p:cNvSpPr/>
          <p:nvPr/>
        </p:nvSpPr>
        <p:spPr>
          <a:xfrm flipH="1">
            <a:off x="6583402" y="2740893"/>
            <a:ext cx="492104" cy="492104"/>
          </a:xfrm>
          <a:prstGeom prst="ellipse">
            <a:avLst/>
          </a:prstGeom>
          <a:solidFill>
            <a:srgbClr val="CD88FB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145">
            <a:extLst>
              <a:ext uri="{FF2B5EF4-FFF2-40B4-BE49-F238E27FC236}">
                <a16:creationId xmlns:a16="http://schemas.microsoft.com/office/drawing/2014/main" id="{C2EF2544-1085-40B9-91FE-050F15E3320A}"/>
              </a:ext>
            </a:extLst>
          </p:cNvPr>
          <p:cNvGrpSpPr/>
          <p:nvPr/>
        </p:nvGrpSpPr>
        <p:grpSpPr>
          <a:xfrm>
            <a:off x="6706846" y="2864337"/>
            <a:ext cx="245216" cy="245216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24" name="AutoShape 123">
              <a:extLst>
                <a:ext uri="{FF2B5EF4-FFF2-40B4-BE49-F238E27FC236}">
                  <a16:creationId xmlns:a16="http://schemas.microsoft.com/office/drawing/2014/main" id="{785251EF-B414-4443-8EF2-DD29A9AA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124">
              <a:extLst>
                <a:ext uri="{FF2B5EF4-FFF2-40B4-BE49-F238E27FC236}">
                  <a16:creationId xmlns:a16="http://schemas.microsoft.com/office/drawing/2014/main" id="{1923D85B-74A7-411C-AEA2-EE386DCDE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125">
              <a:extLst>
                <a:ext uri="{FF2B5EF4-FFF2-40B4-BE49-F238E27FC236}">
                  <a16:creationId xmlns:a16="http://schemas.microsoft.com/office/drawing/2014/main" id="{27DE0A63-1708-42BD-97C7-1D940A5A4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6" name="TextBox 106">
            <a:extLst>
              <a:ext uri="{FF2B5EF4-FFF2-40B4-BE49-F238E27FC236}">
                <a16:creationId xmlns:a16="http://schemas.microsoft.com/office/drawing/2014/main" id="{7A5A695E-9E47-48B1-90BC-15D1B6B87187}"/>
              </a:ext>
            </a:extLst>
          </p:cNvPr>
          <p:cNvSpPr txBox="1"/>
          <p:nvPr/>
        </p:nvSpPr>
        <p:spPr>
          <a:xfrm>
            <a:off x="4428735" y="1512976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Upload Figure and Clothes</a:t>
            </a:r>
            <a:endParaRPr lang="id-ID" sz="2500" dirty="0">
              <a:solidFill>
                <a:schemeClr val="bg1">
                  <a:lumMod val="8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87651EB0-D4C2-4081-A091-4089BF1CC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30" y="1609590"/>
            <a:ext cx="3898300" cy="3898300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BC84DFC4-76BF-4771-9159-8895F519013E}"/>
              </a:ext>
            </a:extLst>
          </p:cNvPr>
          <p:cNvSpPr txBox="1"/>
          <p:nvPr/>
        </p:nvSpPr>
        <p:spPr>
          <a:xfrm>
            <a:off x="876300" y="698087"/>
            <a:ext cx="295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Dubai" panose="020B0503030403030204" pitchFamily="34" charset="-78"/>
                <a:cs typeface="Dubai" panose="020B0503030403030204" pitchFamily="34" charset="-78"/>
              </a:rPr>
              <a:t>Personal User</a:t>
            </a:r>
            <a:endParaRPr lang="zh-CN" altLang="en-US" sz="30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9" name="TextBox 106">
            <a:extLst>
              <a:ext uri="{FF2B5EF4-FFF2-40B4-BE49-F238E27FC236}">
                <a16:creationId xmlns:a16="http://schemas.microsoft.com/office/drawing/2014/main" id="{9FF06120-05DC-46B9-BB5A-E4C7552156DE}"/>
              </a:ext>
            </a:extLst>
          </p:cNvPr>
          <p:cNvSpPr txBox="1"/>
          <p:nvPr/>
        </p:nvSpPr>
        <p:spPr>
          <a:xfrm>
            <a:off x="4347773" y="2743256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Try-on Specific Clothes</a:t>
            </a:r>
            <a:endParaRPr lang="id-ID" sz="2500" dirty="0">
              <a:solidFill>
                <a:schemeClr val="bg1">
                  <a:lumMod val="8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DC78D3-5DBF-4238-915D-B5AA45818471}"/>
              </a:ext>
            </a:extLst>
          </p:cNvPr>
          <p:cNvGrpSpPr/>
          <p:nvPr/>
        </p:nvGrpSpPr>
        <p:grpSpPr>
          <a:xfrm>
            <a:off x="4462063" y="3944367"/>
            <a:ext cx="2675763" cy="552549"/>
            <a:chOff x="4462063" y="3944367"/>
            <a:chExt cx="2675763" cy="552549"/>
          </a:xfrm>
        </p:grpSpPr>
        <p:sp>
          <p:nvSpPr>
            <p:cNvPr id="28" name="Oval 127">
              <a:extLst>
                <a:ext uri="{FF2B5EF4-FFF2-40B4-BE49-F238E27FC236}">
                  <a16:creationId xmlns:a16="http://schemas.microsoft.com/office/drawing/2014/main" id="{4BBB47E6-CAC0-4B3C-BF62-E86C1C9EA186}"/>
                </a:ext>
              </a:extLst>
            </p:cNvPr>
            <p:cNvSpPr/>
            <p:nvPr/>
          </p:nvSpPr>
          <p:spPr>
            <a:xfrm flipH="1">
              <a:off x="6645722" y="4004812"/>
              <a:ext cx="492104" cy="492104"/>
            </a:xfrm>
            <a:prstGeom prst="ellipse">
              <a:avLst/>
            </a:prstGeom>
            <a:solidFill>
              <a:srgbClr val="56D3F4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9" name="Group 149">
              <a:extLst>
                <a:ext uri="{FF2B5EF4-FFF2-40B4-BE49-F238E27FC236}">
                  <a16:creationId xmlns:a16="http://schemas.microsoft.com/office/drawing/2014/main" id="{77207BA9-DC1A-44E0-B8F6-1441023E3678}"/>
                </a:ext>
              </a:extLst>
            </p:cNvPr>
            <p:cNvGrpSpPr/>
            <p:nvPr/>
          </p:nvGrpSpPr>
          <p:grpSpPr>
            <a:xfrm>
              <a:off x="6769166" y="4128047"/>
              <a:ext cx="245216" cy="245634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30" name="AutoShape 37">
                <a:extLst>
                  <a:ext uri="{FF2B5EF4-FFF2-40B4-BE49-F238E27FC236}">
                    <a16:creationId xmlns:a16="http://schemas.microsoft.com/office/drawing/2014/main" id="{55F1F843-D839-4BB9-BCBF-9A4262954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1" name="AutoShape 38">
                <a:extLst>
                  <a:ext uri="{FF2B5EF4-FFF2-40B4-BE49-F238E27FC236}">
                    <a16:creationId xmlns:a16="http://schemas.microsoft.com/office/drawing/2014/main" id="{37C0E0EB-80B4-415B-9361-A713056C0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2" name="AutoShape 39">
                <a:extLst>
                  <a:ext uri="{FF2B5EF4-FFF2-40B4-BE49-F238E27FC236}">
                    <a16:creationId xmlns:a16="http://schemas.microsoft.com/office/drawing/2014/main" id="{73D7FA05-B666-49BB-9C74-45DAFFE17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40">
                <a:extLst>
                  <a:ext uri="{FF2B5EF4-FFF2-40B4-BE49-F238E27FC236}">
                    <a16:creationId xmlns:a16="http://schemas.microsoft.com/office/drawing/2014/main" id="{9A39AF1F-B00E-4D4D-9DFC-9C162546F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41">
                <a:extLst>
                  <a:ext uri="{FF2B5EF4-FFF2-40B4-BE49-F238E27FC236}">
                    <a16:creationId xmlns:a16="http://schemas.microsoft.com/office/drawing/2014/main" id="{E520A51A-5B75-42A1-871C-36E86ECF7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42">
                <a:extLst>
                  <a:ext uri="{FF2B5EF4-FFF2-40B4-BE49-F238E27FC236}">
                    <a16:creationId xmlns:a16="http://schemas.microsoft.com/office/drawing/2014/main" id="{8F8F8C20-FED4-4E6F-BCC5-558D1A797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60" name="TextBox 106">
              <a:extLst>
                <a:ext uri="{FF2B5EF4-FFF2-40B4-BE49-F238E27FC236}">
                  <a16:creationId xmlns:a16="http://schemas.microsoft.com/office/drawing/2014/main" id="{05122D80-634B-4189-AEE5-33C709391C7A}"/>
                </a:ext>
              </a:extLst>
            </p:cNvPr>
            <p:cNvSpPr txBox="1"/>
            <p:nvPr/>
          </p:nvSpPr>
          <p:spPr>
            <a:xfrm>
              <a:off x="4462063" y="3944367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25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Like or Dislike a Try-on </a:t>
              </a:r>
              <a:endParaRPr lang="id-ID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Group 11">
            <a:extLst>
              <a:ext uri="{FF2B5EF4-FFF2-40B4-BE49-F238E27FC236}">
                <a16:creationId xmlns:a16="http://schemas.microsoft.com/office/drawing/2014/main" id="{F90FD76C-2842-4592-87A4-800477AE3750}"/>
              </a:ext>
            </a:extLst>
          </p:cNvPr>
          <p:cNvGrpSpPr/>
          <p:nvPr/>
        </p:nvGrpSpPr>
        <p:grpSpPr>
          <a:xfrm>
            <a:off x="6740184" y="5293763"/>
            <a:ext cx="348868" cy="348868"/>
            <a:chOff x="3510757" y="2582069"/>
            <a:chExt cx="464344" cy="464344"/>
          </a:xfrm>
          <a:solidFill>
            <a:schemeClr val="bg1"/>
          </a:solidFill>
        </p:grpSpPr>
        <p:sp>
          <p:nvSpPr>
            <p:cNvPr id="63" name="AutoShape 126">
              <a:extLst>
                <a:ext uri="{FF2B5EF4-FFF2-40B4-BE49-F238E27FC236}">
                  <a16:creationId xmlns:a16="http://schemas.microsoft.com/office/drawing/2014/main" id="{14929E8D-B02D-4E48-B2F5-330B0463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0757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4" name="AutoShape 127">
              <a:extLst>
                <a:ext uri="{FF2B5EF4-FFF2-40B4-BE49-F238E27FC236}">
                  <a16:creationId xmlns:a16="http://schemas.microsoft.com/office/drawing/2014/main" id="{3966BCEA-2675-45C7-BADC-FEC9A985B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265430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20816E-A043-4A48-8F74-9988BD65AFAC}"/>
              </a:ext>
            </a:extLst>
          </p:cNvPr>
          <p:cNvGrpSpPr/>
          <p:nvPr/>
        </p:nvGrpSpPr>
        <p:grpSpPr>
          <a:xfrm>
            <a:off x="4423437" y="5017892"/>
            <a:ext cx="3018148" cy="1019267"/>
            <a:chOff x="4423437" y="5017892"/>
            <a:chExt cx="3018148" cy="101926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0BE02BD-3842-4B11-A832-0564EE332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7148" y="5017892"/>
              <a:ext cx="1014437" cy="1019267"/>
            </a:xfrm>
            <a:prstGeom prst="rect">
              <a:avLst/>
            </a:prstGeom>
          </p:spPr>
        </p:pic>
        <p:sp>
          <p:nvSpPr>
            <p:cNvPr id="65" name="TextBox 106">
              <a:extLst>
                <a:ext uri="{FF2B5EF4-FFF2-40B4-BE49-F238E27FC236}">
                  <a16:creationId xmlns:a16="http://schemas.microsoft.com/office/drawing/2014/main" id="{A3939231-278F-482F-9B37-7143C33B964D}"/>
                </a:ext>
              </a:extLst>
            </p:cNvPr>
            <p:cNvSpPr txBox="1"/>
            <p:nvPr/>
          </p:nvSpPr>
          <p:spPr>
            <a:xfrm>
              <a:off x="4423437" y="5246052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2500" dirty="0">
                  <a:solidFill>
                    <a:schemeClr val="bg1">
                      <a:lumMod val="8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View Try-on History </a:t>
              </a:r>
              <a:endParaRPr lang="id-ID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115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2E57461-32DA-4C75-9EBE-A7428016A92D}"/>
              </a:ext>
            </a:extLst>
          </p:cNvPr>
          <p:cNvGrpSpPr/>
          <p:nvPr/>
        </p:nvGrpSpPr>
        <p:grpSpPr>
          <a:xfrm>
            <a:off x="5917511" y="131608"/>
            <a:ext cx="2675763" cy="552549"/>
            <a:chOff x="4462063" y="3944367"/>
            <a:chExt cx="2675763" cy="552549"/>
          </a:xfrm>
        </p:grpSpPr>
        <p:sp>
          <p:nvSpPr>
            <p:cNvPr id="11" name="Oval 127">
              <a:extLst>
                <a:ext uri="{FF2B5EF4-FFF2-40B4-BE49-F238E27FC236}">
                  <a16:creationId xmlns:a16="http://schemas.microsoft.com/office/drawing/2014/main" id="{339843DD-0DBA-4704-82C2-CF93929D47FF}"/>
                </a:ext>
              </a:extLst>
            </p:cNvPr>
            <p:cNvSpPr/>
            <p:nvPr/>
          </p:nvSpPr>
          <p:spPr>
            <a:xfrm flipH="1">
              <a:off x="6645722" y="4004812"/>
              <a:ext cx="492104" cy="492104"/>
            </a:xfrm>
            <a:prstGeom prst="ellipse">
              <a:avLst/>
            </a:prstGeom>
            <a:solidFill>
              <a:srgbClr val="56D3F4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" name="Group 149">
              <a:extLst>
                <a:ext uri="{FF2B5EF4-FFF2-40B4-BE49-F238E27FC236}">
                  <a16:creationId xmlns:a16="http://schemas.microsoft.com/office/drawing/2014/main" id="{D4CA0F07-A7E2-4CFD-85D1-BEB62996F0BA}"/>
                </a:ext>
              </a:extLst>
            </p:cNvPr>
            <p:cNvGrpSpPr/>
            <p:nvPr/>
          </p:nvGrpSpPr>
          <p:grpSpPr>
            <a:xfrm>
              <a:off x="6769166" y="4128047"/>
              <a:ext cx="245216" cy="245634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14" name="AutoShape 37">
                <a:extLst>
                  <a:ext uri="{FF2B5EF4-FFF2-40B4-BE49-F238E27FC236}">
                    <a16:creationId xmlns:a16="http://schemas.microsoft.com/office/drawing/2014/main" id="{F1BDFA88-A7DE-48FE-9C2D-BCDA7CA4D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" name="AutoShape 38">
                <a:extLst>
                  <a:ext uri="{FF2B5EF4-FFF2-40B4-BE49-F238E27FC236}">
                    <a16:creationId xmlns:a16="http://schemas.microsoft.com/office/drawing/2014/main" id="{3393D5CC-3D97-4ECF-8AF2-38F80DC45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39">
                <a:extLst>
                  <a:ext uri="{FF2B5EF4-FFF2-40B4-BE49-F238E27FC236}">
                    <a16:creationId xmlns:a16="http://schemas.microsoft.com/office/drawing/2014/main" id="{2D3714DB-D189-48AA-9B59-4D0D2CF86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" name="AutoShape 40">
                <a:extLst>
                  <a:ext uri="{FF2B5EF4-FFF2-40B4-BE49-F238E27FC236}">
                    <a16:creationId xmlns:a16="http://schemas.microsoft.com/office/drawing/2014/main" id="{6185746A-B914-4635-957B-480C8838A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" name="AutoShape 41">
                <a:extLst>
                  <a:ext uri="{FF2B5EF4-FFF2-40B4-BE49-F238E27FC236}">
                    <a16:creationId xmlns:a16="http://schemas.microsoft.com/office/drawing/2014/main" id="{DC60B295-F6C6-4523-BD9D-1E38799DE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" name="AutoShape 42">
                <a:extLst>
                  <a:ext uri="{FF2B5EF4-FFF2-40B4-BE49-F238E27FC236}">
                    <a16:creationId xmlns:a16="http://schemas.microsoft.com/office/drawing/2014/main" id="{3C3401AC-6465-440C-AD39-26C0D35C7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13" name="TextBox 106">
              <a:extLst>
                <a:ext uri="{FF2B5EF4-FFF2-40B4-BE49-F238E27FC236}">
                  <a16:creationId xmlns:a16="http://schemas.microsoft.com/office/drawing/2014/main" id="{ACA23705-985B-46CD-ABFE-0A87B9C3D7BB}"/>
                </a:ext>
              </a:extLst>
            </p:cNvPr>
            <p:cNvSpPr txBox="1"/>
            <p:nvPr/>
          </p:nvSpPr>
          <p:spPr>
            <a:xfrm>
              <a:off x="4462063" y="3944367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25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Like or Dislike a Try-on </a:t>
              </a:r>
              <a:endParaRPr lang="id-ID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A826F30-EE38-416D-81FE-E0B3473E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336" y="1884057"/>
            <a:ext cx="3604877" cy="335929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5182A83B-D41F-44EF-9D21-639FACCBC1BD}"/>
              </a:ext>
            </a:extLst>
          </p:cNvPr>
          <p:cNvGrpSpPr/>
          <p:nvPr/>
        </p:nvGrpSpPr>
        <p:grpSpPr>
          <a:xfrm>
            <a:off x="249417" y="0"/>
            <a:ext cx="3378942" cy="6858000"/>
            <a:chOff x="390366" y="0"/>
            <a:chExt cx="3378942" cy="68580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8BF57A9-995F-484D-848B-D523B6D3B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366" y="0"/>
              <a:ext cx="3378942" cy="6858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5A96FBE-03DD-4558-92D0-16218A01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205" y="804010"/>
              <a:ext cx="2844588" cy="5232010"/>
            </a:xfrm>
            <a:prstGeom prst="rect">
              <a:avLst/>
            </a:prstGeom>
          </p:spPr>
        </p:pic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ACE7F893-7052-4478-9C7E-571C95CB1E73}"/>
              </a:ext>
            </a:extLst>
          </p:cNvPr>
          <p:cNvSpPr/>
          <p:nvPr/>
        </p:nvSpPr>
        <p:spPr>
          <a:xfrm>
            <a:off x="2480625" y="3006020"/>
            <a:ext cx="1155026" cy="8279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DE8F023-1CD8-49A2-B6AC-240FAECB4ADB}"/>
              </a:ext>
            </a:extLst>
          </p:cNvPr>
          <p:cNvGrpSpPr/>
          <p:nvPr/>
        </p:nvGrpSpPr>
        <p:grpSpPr>
          <a:xfrm>
            <a:off x="4397669" y="841788"/>
            <a:ext cx="2857724" cy="5556796"/>
            <a:chOff x="3876451" y="260896"/>
            <a:chExt cx="3378942" cy="685800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02C76D3-48FD-4CA3-8AD2-F4FA0015B422}"/>
                </a:ext>
              </a:extLst>
            </p:cNvPr>
            <p:cNvGrpSpPr/>
            <p:nvPr/>
          </p:nvGrpSpPr>
          <p:grpSpPr>
            <a:xfrm>
              <a:off x="3876451" y="260896"/>
              <a:ext cx="3378942" cy="6858000"/>
              <a:chOff x="390366" y="0"/>
              <a:chExt cx="3378942" cy="6858000"/>
            </a:xfrm>
          </p:grpSpPr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0246B5A0-B445-4C93-9175-15DB0A2C4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366" y="0"/>
                <a:ext cx="3378942" cy="6858000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12558D54-3243-4046-A630-374200355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205" y="804010"/>
                <a:ext cx="2844588" cy="5232010"/>
              </a:xfrm>
              <a:prstGeom prst="rect">
                <a:avLst/>
              </a:prstGeom>
            </p:spPr>
          </p:pic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4FDEF9A-7643-4ABE-9BFE-F2FF42796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8494" y="997954"/>
              <a:ext cx="3010179" cy="5244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090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D7DF4E5-E10E-4CC6-ACD2-35E04A55701B}"/>
              </a:ext>
            </a:extLst>
          </p:cNvPr>
          <p:cNvSpPr/>
          <p:nvPr/>
        </p:nvSpPr>
        <p:spPr>
          <a:xfrm>
            <a:off x="8304276" y="2369213"/>
            <a:ext cx="5198905" cy="5198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1FBD8-42B9-4B0F-9DA2-4260DFBC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9083" y="-1231612"/>
            <a:ext cx="9379313" cy="1031724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023C3B-9B2F-467B-9635-1DFAEABE4580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16">
            <a:extLst>
              <a:ext uri="{FF2B5EF4-FFF2-40B4-BE49-F238E27FC236}">
                <a16:creationId xmlns:a16="http://schemas.microsoft.com/office/drawing/2014/main" id="{0D147287-2D88-44CB-9B35-0B7DD39FC97E}"/>
              </a:ext>
            </a:extLst>
          </p:cNvPr>
          <p:cNvSpPr txBox="1"/>
          <p:nvPr/>
        </p:nvSpPr>
        <p:spPr>
          <a:xfrm>
            <a:off x="7478354" y="1735758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" panose="020B0502040204020203" pitchFamily="34" charset="0"/>
              </a:rPr>
              <a:t>50%</a:t>
            </a:r>
            <a:endParaRPr lang="id-ID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6" name="Oval 109">
            <a:extLst>
              <a:ext uri="{FF2B5EF4-FFF2-40B4-BE49-F238E27FC236}">
                <a16:creationId xmlns:a16="http://schemas.microsoft.com/office/drawing/2014/main" id="{E0BEA072-A7ED-4480-9ADD-1721FEF42D0C}"/>
              </a:ext>
            </a:extLst>
          </p:cNvPr>
          <p:cNvSpPr/>
          <p:nvPr/>
        </p:nvSpPr>
        <p:spPr>
          <a:xfrm flipH="1">
            <a:off x="6588568" y="1500029"/>
            <a:ext cx="492104" cy="49210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41">
            <a:extLst>
              <a:ext uri="{FF2B5EF4-FFF2-40B4-BE49-F238E27FC236}">
                <a16:creationId xmlns:a16="http://schemas.microsoft.com/office/drawing/2014/main" id="{E746DC43-B730-4E03-8C43-96F4B3A3C39D}"/>
              </a:ext>
            </a:extLst>
          </p:cNvPr>
          <p:cNvGrpSpPr/>
          <p:nvPr/>
        </p:nvGrpSpPr>
        <p:grpSpPr>
          <a:xfrm>
            <a:off x="6722848" y="1616767"/>
            <a:ext cx="245634" cy="206650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18" name="AutoShape 120">
              <a:extLst>
                <a:ext uri="{FF2B5EF4-FFF2-40B4-BE49-F238E27FC236}">
                  <a16:creationId xmlns:a16="http://schemas.microsoft.com/office/drawing/2014/main" id="{7E929DB3-3DFC-4DC8-BB36-300D42580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121">
              <a:extLst>
                <a:ext uri="{FF2B5EF4-FFF2-40B4-BE49-F238E27FC236}">
                  <a16:creationId xmlns:a16="http://schemas.microsoft.com/office/drawing/2014/main" id="{2199C331-4F35-4051-A178-22ED58542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22">
              <a:extLst>
                <a:ext uri="{FF2B5EF4-FFF2-40B4-BE49-F238E27FC236}">
                  <a16:creationId xmlns:a16="http://schemas.microsoft.com/office/drawing/2014/main" id="{4FE8EB7F-8752-4ABC-B1D7-452CF9BD9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2" name="Oval 103">
            <a:extLst>
              <a:ext uri="{FF2B5EF4-FFF2-40B4-BE49-F238E27FC236}">
                <a16:creationId xmlns:a16="http://schemas.microsoft.com/office/drawing/2014/main" id="{656A422A-BF5E-4FC7-9849-F6449F66675F}"/>
              </a:ext>
            </a:extLst>
          </p:cNvPr>
          <p:cNvSpPr/>
          <p:nvPr/>
        </p:nvSpPr>
        <p:spPr>
          <a:xfrm flipH="1">
            <a:off x="6583402" y="2740893"/>
            <a:ext cx="492104" cy="492104"/>
          </a:xfrm>
          <a:prstGeom prst="ellipse">
            <a:avLst/>
          </a:prstGeom>
          <a:solidFill>
            <a:srgbClr val="CD88FB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145">
            <a:extLst>
              <a:ext uri="{FF2B5EF4-FFF2-40B4-BE49-F238E27FC236}">
                <a16:creationId xmlns:a16="http://schemas.microsoft.com/office/drawing/2014/main" id="{C2EF2544-1085-40B9-91FE-050F15E3320A}"/>
              </a:ext>
            </a:extLst>
          </p:cNvPr>
          <p:cNvGrpSpPr/>
          <p:nvPr/>
        </p:nvGrpSpPr>
        <p:grpSpPr>
          <a:xfrm>
            <a:off x="6706846" y="2864337"/>
            <a:ext cx="245216" cy="245216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24" name="AutoShape 123">
              <a:extLst>
                <a:ext uri="{FF2B5EF4-FFF2-40B4-BE49-F238E27FC236}">
                  <a16:creationId xmlns:a16="http://schemas.microsoft.com/office/drawing/2014/main" id="{785251EF-B414-4443-8EF2-DD29A9AA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124">
              <a:extLst>
                <a:ext uri="{FF2B5EF4-FFF2-40B4-BE49-F238E27FC236}">
                  <a16:creationId xmlns:a16="http://schemas.microsoft.com/office/drawing/2014/main" id="{1923D85B-74A7-411C-AEA2-EE386DCDE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125">
              <a:extLst>
                <a:ext uri="{FF2B5EF4-FFF2-40B4-BE49-F238E27FC236}">
                  <a16:creationId xmlns:a16="http://schemas.microsoft.com/office/drawing/2014/main" id="{27DE0A63-1708-42BD-97C7-1D940A5A4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6" name="TextBox 106">
            <a:extLst>
              <a:ext uri="{FF2B5EF4-FFF2-40B4-BE49-F238E27FC236}">
                <a16:creationId xmlns:a16="http://schemas.microsoft.com/office/drawing/2014/main" id="{7A5A695E-9E47-48B1-90BC-15D1B6B87187}"/>
              </a:ext>
            </a:extLst>
          </p:cNvPr>
          <p:cNvSpPr txBox="1"/>
          <p:nvPr/>
        </p:nvSpPr>
        <p:spPr>
          <a:xfrm>
            <a:off x="4428735" y="1512976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Upload Figure and Clothes</a:t>
            </a:r>
            <a:endParaRPr lang="id-ID" sz="2500" dirty="0">
              <a:solidFill>
                <a:schemeClr val="bg1">
                  <a:lumMod val="8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87651EB0-D4C2-4081-A091-4089BF1CC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30" y="1609590"/>
            <a:ext cx="3898300" cy="3898300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BC84DFC4-76BF-4771-9159-8895F519013E}"/>
              </a:ext>
            </a:extLst>
          </p:cNvPr>
          <p:cNvSpPr txBox="1"/>
          <p:nvPr/>
        </p:nvSpPr>
        <p:spPr>
          <a:xfrm>
            <a:off x="876300" y="698087"/>
            <a:ext cx="295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Dubai" panose="020B0503030403030204" pitchFamily="34" charset="-78"/>
                <a:cs typeface="Dubai" panose="020B0503030403030204" pitchFamily="34" charset="-78"/>
              </a:rPr>
              <a:t>Personal User</a:t>
            </a:r>
            <a:endParaRPr lang="zh-CN" altLang="en-US" sz="30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9" name="TextBox 106">
            <a:extLst>
              <a:ext uri="{FF2B5EF4-FFF2-40B4-BE49-F238E27FC236}">
                <a16:creationId xmlns:a16="http://schemas.microsoft.com/office/drawing/2014/main" id="{9FF06120-05DC-46B9-BB5A-E4C7552156DE}"/>
              </a:ext>
            </a:extLst>
          </p:cNvPr>
          <p:cNvSpPr txBox="1"/>
          <p:nvPr/>
        </p:nvSpPr>
        <p:spPr>
          <a:xfrm>
            <a:off x="4347773" y="2743256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Try-on Specific Clothes</a:t>
            </a:r>
            <a:endParaRPr lang="id-ID" sz="2500" dirty="0">
              <a:solidFill>
                <a:schemeClr val="bg1">
                  <a:lumMod val="8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DC78D3-5DBF-4238-915D-B5AA45818471}"/>
              </a:ext>
            </a:extLst>
          </p:cNvPr>
          <p:cNvGrpSpPr/>
          <p:nvPr/>
        </p:nvGrpSpPr>
        <p:grpSpPr>
          <a:xfrm>
            <a:off x="4462063" y="3944367"/>
            <a:ext cx="2675763" cy="552549"/>
            <a:chOff x="4462063" y="3944367"/>
            <a:chExt cx="2675763" cy="552549"/>
          </a:xfrm>
        </p:grpSpPr>
        <p:sp>
          <p:nvSpPr>
            <p:cNvPr id="28" name="Oval 127">
              <a:extLst>
                <a:ext uri="{FF2B5EF4-FFF2-40B4-BE49-F238E27FC236}">
                  <a16:creationId xmlns:a16="http://schemas.microsoft.com/office/drawing/2014/main" id="{4BBB47E6-CAC0-4B3C-BF62-E86C1C9EA186}"/>
                </a:ext>
              </a:extLst>
            </p:cNvPr>
            <p:cNvSpPr/>
            <p:nvPr/>
          </p:nvSpPr>
          <p:spPr>
            <a:xfrm flipH="1">
              <a:off x="6645722" y="4004812"/>
              <a:ext cx="492104" cy="492104"/>
            </a:xfrm>
            <a:prstGeom prst="ellipse">
              <a:avLst/>
            </a:prstGeom>
            <a:solidFill>
              <a:srgbClr val="56D3F4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9" name="Group 149">
              <a:extLst>
                <a:ext uri="{FF2B5EF4-FFF2-40B4-BE49-F238E27FC236}">
                  <a16:creationId xmlns:a16="http://schemas.microsoft.com/office/drawing/2014/main" id="{77207BA9-DC1A-44E0-B8F6-1441023E3678}"/>
                </a:ext>
              </a:extLst>
            </p:cNvPr>
            <p:cNvGrpSpPr/>
            <p:nvPr/>
          </p:nvGrpSpPr>
          <p:grpSpPr>
            <a:xfrm>
              <a:off x="6769166" y="4128047"/>
              <a:ext cx="245216" cy="245634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30" name="AutoShape 37">
                <a:extLst>
                  <a:ext uri="{FF2B5EF4-FFF2-40B4-BE49-F238E27FC236}">
                    <a16:creationId xmlns:a16="http://schemas.microsoft.com/office/drawing/2014/main" id="{55F1F843-D839-4BB9-BCBF-9A4262954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1" name="AutoShape 38">
                <a:extLst>
                  <a:ext uri="{FF2B5EF4-FFF2-40B4-BE49-F238E27FC236}">
                    <a16:creationId xmlns:a16="http://schemas.microsoft.com/office/drawing/2014/main" id="{37C0E0EB-80B4-415B-9361-A713056C0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2" name="AutoShape 39">
                <a:extLst>
                  <a:ext uri="{FF2B5EF4-FFF2-40B4-BE49-F238E27FC236}">
                    <a16:creationId xmlns:a16="http://schemas.microsoft.com/office/drawing/2014/main" id="{73D7FA05-B666-49BB-9C74-45DAFFE17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40">
                <a:extLst>
                  <a:ext uri="{FF2B5EF4-FFF2-40B4-BE49-F238E27FC236}">
                    <a16:creationId xmlns:a16="http://schemas.microsoft.com/office/drawing/2014/main" id="{9A39AF1F-B00E-4D4D-9DFC-9C162546F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41">
                <a:extLst>
                  <a:ext uri="{FF2B5EF4-FFF2-40B4-BE49-F238E27FC236}">
                    <a16:creationId xmlns:a16="http://schemas.microsoft.com/office/drawing/2014/main" id="{E520A51A-5B75-42A1-871C-36E86ECF7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42">
                <a:extLst>
                  <a:ext uri="{FF2B5EF4-FFF2-40B4-BE49-F238E27FC236}">
                    <a16:creationId xmlns:a16="http://schemas.microsoft.com/office/drawing/2014/main" id="{8F8F8C20-FED4-4E6F-BCC5-558D1A797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60" name="TextBox 106">
              <a:extLst>
                <a:ext uri="{FF2B5EF4-FFF2-40B4-BE49-F238E27FC236}">
                  <a16:creationId xmlns:a16="http://schemas.microsoft.com/office/drawing/2014/main" id="{05122D80-634B-4189-AEE5-33C709391C7A}"/>
                </a:ext>
              </a:extLst>
            </p:cNvPr>
            <p:cNvSpPr txBox="1"/>
            <p:nvPr/>
          </p:nvSpPr>
          <p:spPr>
            <a:xfrm>
              <a:off x="4462063" y="3944367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2500" dirty="0">
                  <a:solidFill>
                    <a:schemeClr val="bg1">
                      <a:lumMod val="8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Like or Dislike a Try-on </a:t>
              </a:r>
              <a:endParaRPr lang="id-ID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Group 11">
            <a:extLst>
              <a:ext uri="{FF2B5EF4-FFF2-40B4-BE49-F238E27FC236}">
                <a16:creationId xmlns:a16="http://schemas.microsoft.com/office/drawing/2014/main" id="{F90FD76C-2842-4592-87A4-800477AE3750}"/>
              </a:ext>
            </a:extLst>
          </p:cNvPr>
          <p:cNvGrpSpPr/>
          <p:nvPr/>
        </p:nvGrpSpPr>
        <p:grpSpPr>
          <a:xfrm>
            <a:off x="6740184" y="5293763"/>
            <a:ext cx="348868" cy="348868"/>
            <a:chOff x="3510757" y="2582069"/>
            <a:chExt cx="464344" cy="464344"/>
          </a:xfrm>
          <a:solidFill>
            <a:schemeClr val="bg1"/>
          </a:solidFill>
        </p:grpSpPr>
        <p:sp>
          <p:nvSpPr>
            <p:cNvPr id="63" name="AutoShape 126">
              <a:extLst>
                <a:ext uri="{FF2B5EF4-FFF2-40B4-BE49-F238E27FC236}">
                  <a16:creationId xmlns:a16="http://schemas.microsoft.com/office/drawing/2014/main" id="{14929E8D-B02D-4E48-B2F5-330B0463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0757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4" name="AutoShape 127">
              <a:extLst>
                <a:ext uri="{FF2B5EF4-FFF2-40B4-BE49-F238E27FC236}">
                  <a16:creationId xmlns:a16="http://schemas.microsoft.com/office/drawing/2014/main" id="{3966BCEA-2675-45C7-BADC-FEC9A985B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265430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20816E-A043-4A48-8F74-9988BD65AFAC}"/>
              </a:ext>
            </a:extLst>
          </p:cNvPr>
          <p:cNvGrpSpPr/>
          <p:nvPr/>
        </p:nvGrpSpPr>
        <p:grpSpPr>
          <a:xfrm>
            <a:off x="4423437" y="5017892"/>
            <a:ext cx="3018148" cy="1019267"/>
            <a:chOff x="4423437" y="5017892"/>
            <a:chExt cx="3018148" cy="101926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0BE02BD-3842-4B11-A832-0564EE332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7148" y="5017892"/>
              <a:ext cx="1014437" cy="1019267"/>
            </a:xfrm>
            <a:prstGeom prst="rect">
              <a:avLst/>
            </a:prstGeom>
          </p:spPr>
        </p:pic>
        <p:sp>
          <p:nvSpPr>
            <p:cNvPr id="65" name="TextBox 106">
              <a:extLst>
                <a:ext uri="{FF2B5EF4-FFF2-40B4-BE49-F238E27FC236}">
                  <a16:creationId xmlns:a16="http://schemas.microsoft.com/office/drawing/2014/main" id="{A3939231-278F-482F-9B37-7143C33B964D}"/>
                </a:ext>
              </a:extLst>
            </p:cNvPr>
            <p:cNvSpPr txBox="1"/>
            <p:nvPr/>
          </p:nvSpPr>
          <p:spPr>
            <a:xfrm>
              <a:off x="4423437" y="5246052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25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View Try-on History </a:t>
              </a:r>
              <a:endParaRPr lang="id-ID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764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3D86A7-6E3D-4DF1-BEDA-C1B352D3FCEC}"/>
              </a:ext>
            </a:extLst>
          </p:cNvPr>
          <p:cNvGrpSpPr/>
          <p:nvPr/>
        </p:nvGrpSpPr>
        <p:grpSpPr>
          <a:xfrm>
            <a:off x="4918468" y="0"/>
            <a:ext cx="3018148" cy="1019267"/>
            <a:chOff x="4423437" y="5017892"/>
            <a:chExt cx="3018148" cy="101926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A899F2C-B266-4C73-8952-AB1106A7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7148" y="5017892"/>
              <a:ext cx="1014437" cy="1019267"/>
            </a:xfrm>
            <a:prstGeom prst="rect">
              <a:avLst/>
            </a:prstGeom>
          </p:spPr>
        </p:pic>
        <p:sp>
          <p:nvSpPr>
            <p:cNvPr id="18" name="TextBox 106">
              <a:extLst>
                <a:ext uri="{FF2B5EF4-FFF2-40B4-BE49-F238E27FC236}">
                  <a16:creationId xmlns:a16="http://schemas.microsoft.com/office/drawing/2014/main" id="{6675A74F-4B1C-439A-93AB-82D9833551C5}"/>
                </a:ext>
              </a:extLst>
            </p:cNvPr>
            <p:cNvSpPr txBox="1"/>
            <p:nvPr/>
          </p:nvSpPr>
          <p:spPr>
            <a:xfrm>
              <a:off x="4423437" y="5246052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25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View Try-on History </a:t>
              </a:r>
              <a:endParaRPr lang="id-ID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72E45E8-DFE7-4460-83AF-859DD8828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781" y="1867478"/>
            <a:ext cx="4279221" cy="384697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9C1EDF88-34F2-4554-8EBC-55B33E53445A}"/>
              </a:ext>
            </a:extLst>
          </p:cNvPr>
          <p:cNvGrpSpPr/>
          <p:nvPr/>
        </p:nvGrpSpPr>
        <p:grpSpPr>
          <a:xfrm>
            <a:off x="257175" y="141287"/>
            <a:ext cx="3171825" cy="6575425"/>
            <a:chOff x="3876451" y="260896"/>
            <a:chExt cx="3378942" cy="68580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6FD7093-10CE-4121-8B72-21DE6CD68F0A}"/>
                </a:ext>
              </a:extLst>
            </p:cNvPr>
            <p:cNvGrpSpPr/>
            <p:nvPr/>
          </p:nvGrpSpPr>
          <p:grpSpPr>
            <a:xfrm>
              <a:off x="3876451" y="260896"/>
              <a:ext cx="3378942" cy="6858000"/>
              <a:chOff x="390366" y="0"/>
              <a:chExt cx="3378942" cy="685800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3A0591F-ACA8-493E-B5ED-F54D848B3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366" y="0"/>
                <a:ext cx="3378942" cy="68580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4365676B-6E75-4A7D-9472-B03549C20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205" y="804010"/>
                <a:ext cx="2844588" cy="5232010"/>
              </a:xfrm>
              <a:prstGeom prst="rect">
                <a:avLst/>
              </a:prstGeom>
            </p:spPr>
          </p:pic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57805DB-B26A-420E-8D1F-1F899D1A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8494" y="997954"/>
              <a:ext cx="3010179" cy="5244463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5C1F313-012E-4C55-BA45-24EC465E3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08" y="886719"/>
            <a:ext cx="2742393" cy="508455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9BEE9D6F-E14E-42D4-9124-8C8CFBFA3F38}"/>
              </a:ext>
            </a:extLst>
          </p:cNvPr>
          <p:cNvSpPr/>
          <p:nvPr/>
        </p:nvSpPr>
        <p:spPr>
          <a:xfrm>
            <a:off x="377035" y="3109666"/>
            <a:ext cx="1463282" cy="5049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757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30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AA798A9-402A-4CB4-935B-61C0A11C4B53}"/>
              </a:ext>
            </a:extLst>
          </p:cNvPr>
          <p:cNvSpPr/>
          <p:nvPr/>
        </p:nvSpPr>
        <p:spPr>
          <a:xfrm>
            <a:off x="-1148613" y="1755908"/>
            <a:ext cx="1148613" cy="1036329"/>
          </a:xfrm>
          <a:prstGeom prst="rect">
            <a:avLst/>
          </a:prstGeom>
          <a:solidFill>
            <a:srgbClr val="F4F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C86227D-B1C5-483C-8066-E87CDA97883B}"/>
              </a:ext>
            </a:extLst>
          </p:cNvPr>
          <p:cNvSpPr/>
          <p:nvPr/>
        </p:nvSpPr>
        <p:spPr>
          <a:xfrm>
            <a:off x="-1148613" y="4734406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7EB5B6-0236-494E-B51A-61AF8E407569}"/>
              </a:ext>
            </a:extLst>
          </p:cNvPr>
          <p:cNvSpPr/>
          <p:nvPr/>
        </p:nvSpPr>
        <p:spPr>
          <a:xfrm>
            <a:off x="5209534" y="4898406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15D74DD-705F-4520-A46C-D1E02E0A626B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76A188-DAA7-4DF3-B0CB-4C9136028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6" y="2921153"/>
            <a:ext cx="2783176" cy="39368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3B940A-CB94-4573-AFE2-3D20D960B59E}"/>
              </a:ext>
            </a:extLst>
          </p:cNvPr>
          <p:cNvSpPr txBox="1"/>
          <p:nvPr/>
        </p:nvSpPr>
        <p:spPr>
          <a:xfrm>
            <a:off x="876300" y="698087"/>
            <a:ext cx="295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Dubai" panose="020B0503030403030204" pitchFamily="34" charset="-78"/>
                <a:cs typeface="Dubai" panose="020B0503030403030204" pitchFamily="34" charset="-78"/>
              </a:rPr>
              <a:t>Business User</a:t>
            </a:r>
            <a:endParaRPr lang="zh-CN" altLang="en-US" sz="30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6" name="Oval 109">
            <a:extLst>
              <a:ext uri="{FF2B5EF4-FFF2-40B4-BE49-F238E27FC236}">
                <a16:creationId xmlns:a16="http://schemas.microsoft.com/office/drawing/2014/main" id="{09A8CA94-C461-469B-9089-639A602A52D7}"/>
              </a:ext>
            </a:extLst>
          </p:cNvPr>
          <p:cNvSpPr/>
          <p:nvPr/>
        </p:nvSpPr>
        <p:spPr>
          <a:xfrm flipH="1">
            <a:off x="4017504" y="1712247"/>
            <a:ext cx="492104" cy="49210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41">
            <a:extLst>
              <a:ext uri="{FF2B5EF4-FFF2-40B4-BE49-F238E27FC236}">
                <a16:creationId xmlns:a16="http://schemas.microsoft.com/office/drawing/2014/main" id="{D16F4250-8725-426E-91F4-E5BBAFFD5ED7}"/>
              </a:ext>
            </a:extLst>
          </p:cNvPr>
          <p:cNvGrpSpPr/>
          <p:nvPr/>
        </p:nvGrpSpPr>
        <p:grpSpPr>
          <a:xfrm>
            <a:off x="4140739" y="1854974"/>
            <a:ext cx="245634" cy="206650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18" name="AutoShape 120">
              <a:extLst>
                <a:ext uri="{FF2B5EF4-FFF2-40B4-BE49-F238E27FC236}">
                  <a16:creationId xmlns:a16="http://schemas.microsoft.com/office/drawing/2014/main" id="{126CFE63-CB3D-4CF9-8F90-049599DB9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121">
              <a:extLst>
                <a:ext uri="{FF2B5EF4-FFF2-40B4-BE49-F238E27FC236}">
                  <a16:creationId xmlns:a16="http://schemas.microsoft.com/office/drawing/2014/main" id="{A7908597-50BC-4E0D-982B-97F485A26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22">
              <a:extLst>
                <a:ext uri="{FF2B5EF4-FFF2-40B4-BE49-F238E27FC236}">
                  <a16:creationId xmlns:a16="http://schemas.microsoft.com/office/drawing/2014/main" id="{4D8DAA61-900A-490A-9A9B-83F94584E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1" name="TextBox 106">
            <a:extLst>
              <a:ext uri="{FF2B5EF4-FFF2-40B4-BE49-F238E27FC236}">
                <a16:creationId xmlns:a16="http://schemas.microsoft.com/office/drawing/2014/main" id="{65A1C474-33FB-4FE4-9018-3CC4E4E7B758}"/>
              </a:ext>
            </a:extLst>
          </p:cNvPr>
          <p:cNvSpPr txBox="1"/>
          <p:nvPr/>
        </p:nvSpPr>
        <p:spPr>
          <a:xfrm>
            <a:off x="6269687" y="1644888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Upload Clothes in Batch</a:t>
            </a:r>
            <a:endParaRPr lang="id-ID" sz="25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Oval 103">
            <a:extLst>
              <a:ext uri="{FF2B5EF4-FFF2-40B4-BE49-F238E27FC236}">
                <a16:creationId xmlns:a16="http://schemas.microsoft.com/office/drawing/2014/main" id="{FC8FCAE6-A0DA-4E97-8BB2-D06A88A19EDA}"/>
              </a:ext>
            </a:extLst>
          </p:cNvPr>
          <p:cNvSpPr/>
          <p:nvPr/>
        </p:nvSpPr>
        <p:spPr>
          <a:xfrm flipH="1">
            <a:off x="4017504" y="2731222"/>
            <a:ext cx="492104" cy="492104"/>
          </a:xfrm>
          <a:prstGeom prst="ellipse">
            <a:avLst/>
          </a:prstGeom>
          <a:solidFill>
            <a:srgbClr val="CD88FB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5" name="Group 145">
            <a:extLst>
              <a:ext uri="{FF2B5EF4-FFF2-40B4-BE49-F238E27FC236}">
                <a16:creationId xmlns:a16="http://schemas.microsoft.com/office/drawing/2014/main" id="{5F865C2D-00D9-4EAE-A7E6-60A1748DF18C}"/>
              </a:ext>
            </a:extLst>
          </p:cNvPr>
          <p:cNvGrpSpPr/>
          <p:nvPr/>
        </p:nvGrpSpPr>
        <p:grpSpPr>
          <a:xfrm>
            <a:off x="-323990" y="2801222"/>
            <a:ext cx="4707184" cy="245216"/>
            <a:chOff x="-4021583" y="3049909"/>
            <a:chExt cx="8913581" cy="464344"/>
          </a:xfrm>
          <a:solidFill>
            <a:schemeClr val="bg1"/>
          </a:solidFill>
        </p:grpSpPr>
        <p:sp>
          <p:nvSpPr>
            <p:cNvPr id="36" name="AutoShape 123">
              <a:extLst>
                <a:ext uri="{FF2B5EF4-FFF2-40B4-BE49-F238E27FC236}">
                  <a16:creationId xmlns:a16="http://schemas.microsoft.com/office/drawing/2014/main" id="{F90358F5-2B5B-4049-AE27-A9CF1A48C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124">
              <a:extLst>
                <a:ext uri="{FF2B5EF4-FFF2-40B4-BE49-F238E27FC236}">
                  <a16:creationId xmlns:a16="http://schemas.microsoft.com/office/drawing/2014/main" id="{517FB9CB-7DB9-40CD-9446-55B082CC8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125">
              <a:extLst>
                <a:ext uri="{FF2B5EF4-FFF2-40B4-BE49-F238E27FC236}">
                  <a16:creationId xmlns:a16="http://schemas.microsoft.com/office/drawing/2014/main" id="{F08306CF-A28A-4477-B94B-F40639CB8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21583" y="3096213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9" name="TextBox 106">
            <a:extLst>
              <a:ext uri="{FF2B5EF4-FFF2-40B4-BE49-F238E27FC236}">
                <a16:creationId xmlns:a16="http://schemas.microsoft.com/office/drawing/2014/main" id="{DD5C3B27-C6BF-42A4-BF69-D28972BACD41}"/>
              </a:ext>
            </a:extLst>
          </p:cNvPr>
          <p:cNvSpPr txBox="1"/>
          <p:nvPr/>
        </p:nvSpPr>
        <p:spPr>
          <a:xfrm>
            <a:off x="5529335" y="2753718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Make Daily Personalized </a:t>
            </a:r>
          </a:p>
          <a:p>
            <a:pPr algn="ct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			 Recommendation to Users</a:t>
            </a:r>
          </a:p>
          <a:p>
            <a:pPr algn="ct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					( A mini recom system)</a:t>
            </a:r>
          </a:p>
        </p:txBody>
      </p:sp>
      <p:sp>
        <p:nvSpPr>
          <p:cNvPr id="40" name="Oval 127">
            <a:extLst>
              <a:ext uri="{FF2B5EF4-FFF2-40B4-BE49-F238E27FC236}">
                <a16:creationId xmlns:a16="http://schemas.microsoft.com/office/drawing/2014/main" id="{4344951A-5728-464F-8920-9FF6250254EB}"/>
              </a:ext>
            </a:extLst>
          </p:cNvPr>
          <p:cNvSpPr/>
          <p:nvPr/>
        </p:nvSpPr>
        <p:spPr>
          <a:xfrm flipH="1">
            <a:off x="4002666" y="4242302"/>
            <a:ext cx="492104" cy="492104"/>
          </a:xfrm>
          <a:prstGeom prst="ellipse">
            <a:avLst/>
          </a:prstGeom>
          <a:solidFill>
            <a:srgbClr val="56D3F4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Group 149">
            <a:extLst>
              <a:ext uri="{FF2B5EF4-FFF2-40B4-BE49-F238E27FC236}">
                <a16:creationId xmlns:a16="http://schemas.microsoft.com/office/drawing/2014/main" id="{37CF8014-164F-42F5-B2DD-F5CBFF344D85}"/>
              </a:ext>
            </a:extLst>
          </p:cNvPr>
          <p:cNvGrpSpPr/>
          <p:nvPr/>
        </p:nvGrpSpPr>
        <p:grpSpPr>
          <a:xfrm>
            <a:off x="4126110" y="4365537"/>
            <a:ext cx="245216" cy="245634"/>
            <a:chOff x="7275629" y="3973834"/>
            <a:chExt cx="464344" cy="465138"/>
          </a:xfrm>
          <a:solidFill>
            <a:schemeClr val="bg1"/>
          </a:solidFill>
        </p:grpSpPr>
        <p:sp>
          <p:nvSpPr>
            <p:cNvPr id="42" name="AutoShape 37">
              <a:extLst>
                <a:ext uri="{FF2B5EF4-FFF2-40B4-BE49-F238E27FC236}">
                  <a16:creationId xmlns:a16="http://schemas.microsoft.com/office/drawing/2014/main" id="{64DA3ADB-6D6B-4BB8-BAAB-35564FB2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3" name="AutoShape 38">
              <a:extLst>
                <a:ext uri="{FF2B5EF4-FFF2-40B4-BE49-F238E27FC236}">
                  <a16:creationId xmlns:a16="http://schemas.microsoft.com/office/drawing/2014/main" id="{C0861283-968A-41B5-8F6B-17A807CEA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4" name="AutoShape 39">
              <a:extLst>
                <a:ext uri="{FF2B5EF4-FFF2-40B4-BE49-F238E27FC236}">
                  <a16:creationId xmlns:a16="http://schemas.microsoft.com/office/drawing/2014/main" id="{87F8C7C4-D0D3-4F8D-A065-999C8B833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5" name="AutoShape 40">
              <a:extLst>
                <a:ext uri="{FF2B5EF4-FFF2-40B4-BE49-F238E27FC236}">
                  <a16:creationId xmlns:a16="http://schemas.microsoft.com/office/drawing/2014/main" id="{7B4D8949-2FA5-44DB-83DA-A6618E8A1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6" name="AutoShape 41">
              <a:extLst>
                <a:ext uri="{FF2B5EF4-FFF2-40B4-BE49-F238E27FC236}">
                  <a16:creationId xmlns:a16="http://schemas.microsoft.com/office/drawing/2014/main" id="{C96E0F97-ED40-4A46-9FB5-5A9398688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7" name="AutoShape 42">
              <a:extLst>
                <a:ext uri="{FF2B5EF4-FFF2-40B4-BE49-F238E27FC236}">
                  <a16:creationId xmlns:a16="http://schemas.microsoft.com/office/drawing/2014/main" id="{5C14C1F8-AD8A-4832-8F2E-C1148D0F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8" name="TextBox 106">
            <a:extLst>
              <a:ext uri="{FF2B5EF4-FFF2-40B4-BE49-F238E27FC236}">
                <a16:creationId xmlns:a16="http://schemas.microsoft.com/office/drawing/2014/main" id="{95176C5F-66C5-49A1-8FB1-0D2A23FA99A6}"/>
              </a:ext>
            </a:extLst>
          </p:cNvPr>
          <p:cNvSpPr txBox="1"/>
          <p:nvPr/>
        </p:nvSpPr>
        <p:spPr>
          <a:xfrm>
            <a:off x="8714454" y="4292769"/>
            <a:ext cx="2153059" cy="4833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Business Data Analysis and Visualization</a:t>
            </a:r>
            <a:endParaRPr lang="id-ID" sz="2500" dirty="0">
              <a:solidFill>
                <a:schemeClr val="bg1">
                  <a:lumMod val="8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39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AA798A9-402A-4CB4-935B-61C0A11C4B53}"/>
              </a:ext>
            </a:extLst>
          </p:cNvPr>
          <p:cNvSpPr/>
          <p:nvPr/>
        </p:nvSpPr>
        <p:spPr>
          <a:xfrm>
            <a:off x="-1148613" y="1755908"/>
            <a:ext cx="1148613" cy="1036329"/>
          </a:xfrm>
          <a:prstGeom prst="rect">
            <a:avLst/>
          </a:prstGeom>
          <a:solidFill>
            <a:srgbClr val="F4F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C86227D-B1C5-483C-8066-E87CDA97883B}"/>
              </a:ext>
            </a:extLst>
          </p:cNvPr>
          <p:cNvSpPr/>
          <p:nvPr/>
        </p:nvSpPr>
        <p:spPr>
          <a:xfrm>
            <a:off x="-1148613" y="4734406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7EB5B6-0236-494E-B51A-61AF8E407569}"/>
              </a:ext>
            </a:extLst>
          </p:cNvPr>
          <p:cNvSpPr/>
          <p:nvPr/>
        </p:nvSpPr>
        <p:spPr>
          <a:xfrm>
            <a:off x="5209534" y="4898406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15D74DD-705F-4520-A46C-D1E02E0A626B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76A188-DAA7-4DF3-B0CB-4C9136028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6" y="2921153"/>
            <a:ext cx="2783176" cy="39368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3B940A-CB94-4573-AFE2-3D20D960B59E}"/>
              </a:ext>
            </a:extLst>
          </p:cNvPr>
          <p:cNvSpPr txBox="1"/>
          <p:nvPr/>
        </p:nvSpPr>
        <p:spPr>
          <a:xfrm>
            <a:off x="876300" y="698087"/>
            <a:ext cx="295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Dubai" panose="020B0503030403030204" pitchFamily="34" charset="-78"/>
                <a:cs typeface="Dubai" panose="020B0503030403030204" pitchFamily="34" charset="-78"/>
              </a:rPr>
              <a:t>Business User</a:t>
            </a:r>
            <a:endParaRPr lang="zh-CN" altLang="en-US" sz="30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6" name="Oval 109">
            <a:extLst>
              <a:ext uri="{FF2B5EF4-FFF2-40B4-BE49-F238E27FC236}">
                <a16:creationId xmlns:a16="http://schemas.microsoft.com/office/drawing/2014/main" id="{09A8CA94-C461-469B-9089-639A602A52D7}"/>
              </a:ext>
            </a:extLst>
          </p:cNvPr>
          <p:cNvSpPr/>
          <p:nvPr/>
        </p:nvSpPr>
        <p:spPr>
          <a:xfrm flipH="1">
            <a:off x="4017504" y="1712247"/>
            <a:ext cx="492104" cy="49210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41">
            <a:extLst>
              <a:ext uri="{FF2B5EF4-FFF2-40B4-BE49-F238E27FC236}">
                <a16:creationId xmlns:a16="http://schemas.microsoft.com/office/drawing/2014/main" id="{D16F4250-8725-426E-91F4-E5BBAFFD5ED7}"/>
              </a:ext>
            </a:extLst>
          </p:cNvPr>
          <p:cNvGrpSpPr/>
          <p:nvPr/>
        </p:nvGrpSpPr>
        <p:grpSpPr>
          <a:xfrm>
            <a:off x="4140739" y="1854974"/>
            <a:ext cx="245634" cy="206650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18" name="AutoShape 120">
              <a:extLst>
                <a:ext uri="{FF2B5EF4-FFF2-40B4-BE49-F238E27FC236}">
                  <a16:creationId xmlns:a16="http://schemas.microsoft.com/office/drawing/2014/main" id="{126CFE63-CB3D-4CF9-8F90-049599DB9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121">
              <a:extLst>
                <a:ext uri="{FF2B5EF4-FFF2-40B4-BE49-F238E27FC236}">
                  <a16:creationId xmlns:a16="http://schemas.microsoft.com/office/drawing/2014/main" id="{A7908597-50BC-4E0D-982B-97F485A26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22">
              <a:extLst>
                <a:ext uri="{FF2B5EF4-FFF2-40B4-BE49-F238E27FC236}">
                  <a16:creationId xmlns:a16="http://schemas.microsoft.com/office/drawing/2014/main" id="{4D8DAA61-900A-490A-9A9B-83F94584E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1" name="TextBox 106">
            <a:extLst>
              <a:ext uri="{FF2B5EF4-FFF2-40B4-BE49-F238E27FC236}">
                <a16:creationId xmlns:a16="http://schemas.microsoft.com/office/drawing/2014/main" id="{65A1C474-33FB-4FE4-9018-3CC4E4E7B758}"/>
              </a:ext>
            </a:extLst>
          </p:cNvPr>
          <p:cNvSpPr txBox="1"/>
          <p:nvPr/>
        </p:nvSpPr>
        <p:spPr>
          <a:xfrm>
            <a:off x="6269687" y="1644888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Upload Clothes in Batch</a:t>
            </a:r>
            <a:endParaRPr lang="id-ID" sz="2500" dirty="0">
              <a:solidFill>
                <a:schemeClr val="bg1">
                  <a:lumMod val="8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Oval 103">
            <a:extLst>
              <a:ext uri="{FF2B5EF4-FFF2-40B4-BE49-F238E27FC236}">
                <a16:creationId xmlns:a16="http://schemas.microsoft.com/office/drawing/2014/main" id="{FC8FCAE6-A0DA-4E97-8BB2-D06A88A19EDA}"/>
              </a:ext>
            </a:extLst>
          </p:cNvPr>
          <p:cNvSpPr/>
          <p:nvPr/>
        </p:nvSpPr>
        <p:spPr>
          <a:xfrm flipH="1">
            <a:off x="4017504" y="2731222"/>
            <a:ext cx="492104" cy="492104"/>
          </a:xfrm>
          <a:prstGeom prst="ellipse">
            <a:avLst/>
          </a:prstGeom>
          <a:solidFill>
            <a:srgbClr val="CD88FB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5" name="Group 145">
            <a:extLst>
              <a:ext uri="{FF2B5EF4-FFF2-40B4-BE49-F238E27FC236}">
                <a16:creationId xmlns:a16="http://schemas.microsoft.com/office/drawing/2014/main" id="{5F865C2D-00D9-4EAE-A7E6-60A1748DF18C}"/>
              </a:ext>
            </a:extLst>
          </p:cNvPr>
          <p:cNvGrpSpPr/>
          <p:nvPr/>
        </p:nvGrpSpPr>
        <p:grpSpPr>
          <a:xfrm>
            <a:off x="-323990" y="2801222"/>
            <a:ext cx="4707184" cy="245216"/>
            <a:chOff x="-4021583" y="3049909"/>
            <a:chExt cx="8913581" cy="464344"/>
          </a:xfrm>
          <a:solidFill>
            <a:schemeClr val="bg1"/>
          </a:solidFill>
        </p:grpSpPr>
        <p:sp>
          <p:nvSpPr>
            <p:cNvPr id="36" name="AutoShape 123">
              <a:extLst>
                <a:ext uri="{FF2B5EF4-FFF2-40B4-BE49-F238E27FC236}">
                  <a16:creationId xmlns:a16="http://schemas.microsoft.com/office/drawing/2014/main" id="{F90358F5-2B5B-4049-AE27-A9CF1A48C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124">
              <a:extLst>
                <a:ext uri="{FF2B5EF4-FFF2-40B4-BE49-F238E27FC236}">
                  <a16:creationId xmlns:a16="http://schemas.microsoft.com/office/drawing/2014/main" id="{517FB9CB-7DB9-40CD-9446-55B082CC8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125">
              <a:extLst>
                <a:ext uri="{FF2B5EF4-FFF2-40B4-BE49-F238E27FC236}">
                  <a16:creationId xmlns:a16="http://schemas.microsoft.com/office/drawing/2014/main" id="{F08306CF-A28A-4477-B94B-F40639CB8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21583" y="3096213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9" name="TextBox 106">
            <a:extLst>
              <a:ext uri="{FF2B5EF4-FFF2-40B4-BE49-F238E27FC236}">
                <a16:creationId xmlns:a16="http://schemas.microsoft.com/office/drawing/2014/main" id="{DD5C3B27-C6BF-42A4-BF69-D28972BACD41}"/>
              </a:ext>
            </a:extLst>
          </p:cNvPr>
          <p:cNvSpPr txBox="1"/>
          <p:nvPr/>
        </p:nvSpPr>
        <p:spPr>
          <a:xfrm>
            <a:off x="5724150" y="2703614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Make Daily Personalized </a:t>
            </a:r>
          </a:p>
          <a:p>
            <a:pPr algn="ctr"/>
            <a:r>
              <a:rPr lang="en-US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			 Recommendation to Users</a:t>
            </a:r>
          </a:p>
          <a:p>
            <a:pPr algn="ctr"/>
            <a:r>
              <a:rPr lang="en-US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					(A mini recom system)</a:t>
            </a:r>
          </a:p>
        </p:txBody>
      </p:sp>
      <p:sp>
        <p:nvSpPr>
          <p:cNvPr id="40" name="Oval 127">
            <a:extLst>
              <a:ext uri="{FF2B5EF4-FFF2-40B4-BE49-F238E27FC236}">
                <a16:creationId xmlns:a16="http://schemas.microsoft.com/office/drawing/2014/main" id="{4344951A-5728-464F-8920-9FF6250254EB}"/>
              </a:ext>
            </a:extLst>
          </p:cNvPr>
          <p:cNvSpPr/>
          <p:nvPr/>
        </p:nvSpPr>
        <p:spPr>
          <a:xfrm flipH="1">
            <a:off x="4002666" y="4242302"/>
            <a:ext cx="492104" cy="492104"/>
          </a:xfrm>
          <a:prstGeom prst="ellipse">
            <a:avLst/>
          </a:prstGeom>
          <a:solidFill>
            <a:srgbClr val="56D3F4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Group 149">
            <a:extLst>
              <a:ext uri="{FF2B5EF4-FFF2-40B4-BE49-F238E27FC236}">
                <a16:creationId xmlns:a16="http://schemas.microsoft.com/office/drawing/2014/main" id="{37CF8014-164F-42F5-B2DD-F5CBFF344D85}"/>
              </a:ext>
            </a:extLst>
          </p:cNvPr>
          <p:cNvGrpSpPr/>
          <p:nvPr/>
        </p:nvGrpSpPr>
        <p:grpSpPr>
          <a:xfrm>
            <a:off x="4126110" y="4365537"/>
            <a:ext cx="245216" cy="245634"/>
            <a:chOff x="7275629" y="3973834"/>
            <a:chExt cx="464344" cy="465138"/>
          </a:xfrm>
          <a:solidFill>
            <a:schemeClr val="bg1"/>
          </a:solidFill>
        </p:grpSpPr>
        <p:sp>
          <p:nvSpPr>
            <p:cNvPr id="42" name="AutoShape 37">
              <a:extLst>
                <a:ext uri="{FF2B5EF4-FFF2-40B4-BE49-F238E27FC236}">
                  <a16:creationId xmlns:a16="http://schemas.microsoft.com/office/drawing/2014/main" id="{64DA3ADB-6D6B-4BB8-BAAB-35564FB2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3" name="AutoShape 38">
              <a:extLst>
                <a:ext uri="{FF2B5EF4-FFF2-40B4-BE49-F238E27FC236}">
                  <a16:creationId xmlns:a16="http://schemas.microsoft.com/office/drawing/2014/main" id="{C0861283-968A-41B5-8F6B-17A807CEA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4" name="AutoShape 39">
              <a:extLst>
                <a:ext uri="{FF2B5EF4-FFF2-40B4-BE49-F238E27FC236}">
                  <a16:creationId xmlns:a16="http://schemas.microsoft.com/office/drawing/2014/main" id="{87F8C7C4-D0D3-4F8D-A065-999C8B833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5" name="AutoShape 40">
              <a:extLst>
                <a:ext uri="{FF2B5EF4-FFF2-40B4-BE49-F238E27FC236}">
                  <a16:creationId xmlns:a16="http://schemas.microsoft.com/office/drawing/2014/main" id="{7B4D8949-2FA5-44DB-83DA-A6618E8A1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6" name="AutoShape 41">
              <a:extLst>
                <a:ext uri="{FF2B5EF4-FFF2-40B4-BE49-F238E27FC236}">
                  <a16:creationId xmlns:a16="http://schemas.microsoft.com/office/drawing/2014/main" id="{C96E0F97-ED40-4A46-9FB5-5A9398688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7" name="AutoShape 42">
              <a:extLst>
                <a:ext uri="{FF2B5EF4-FFF2-40B4-BE49-F238E27FC236}">
                  <a16:creationId xmlns:a16="http://schemas.microsoft.com/office/drawing/2014/main" id="{5C14C1F8-AD8A-4832-8F2E-C1148D0F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8" name="TextBox 106">
            <a:extLst>
              <a:ext uri="{FF2B5EF4-FFF2-40B4-BE49-F238E27FC236}">
                <a16:creationId xmlns:a16="http://schemas.microsoft.com/office/drawing/2014/main" id="{95176C5F-66C5-49A1-8FB1-0D2A23FA99A6}"/>
              </a:ext>
            </a:extLst>
          </p:cNvPr>
          <p:cNvSpPr txBox="1"/>
          <p:nvPr/>
        </p:nvSpPr>
        <p:spPr>
          <a:xfrm>
            <a:off x="8714454" y="4292769"/>
            <a:ext cx="2153059" cy="4833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Business Data Analysis and Visualization</a:t>
            </a:r>
            <a:endParaRPr lang="id-ID" sz="2500" dirty="0">
              <a:solidFill>
                <a:schemeClr val="bg1">
                  <a:lumMod val="8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82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5">
            <a:extLst>
              <a:ext uri="{FF2B5EF4-FFF2-40B4-BE49-F238E27FC236}">
                <a16:creationId xmlns:a16="http://schemas.microsoft.com/office/drawing/2014/main" id="{D8A0D0FA-99DB-44B5-8979-41A90426C628}"/>
              </a:ext>
            </a:extLst>
          </p:cNvPr>
          <p:cNvGrpSpPr/>
          <p:nvPr/>
        </p:nvGrpSpPr>
        <p:grpSpPr>
          <a:xfrm>
            <a:off x="-3434236" y="220622"/>
            <a:ext cx="4707184" cy="245216"/>
            <a:chOff x="-4021583" y="3049909"/>
            <a:chExt cx="8913581" cy="464344"/>
          </a:xfrm>
          <a:solidFill>
            <a:schemeClr val="bg1"/>
          </a:solidFill>
        </p:grpSpPr>
        <p:sp>
          <p:nvSpPr>
            <p:cNvPr id="20" name="AutoShape 123">
              <a:extLst>
                <a:ext uri="{FF2B5EF4-FFF2-40B4-BE49-F238E27FC236}">
                  <a16:creationId xmlns:a16="http://schemas.microsoft.com/office/drawing/2014/main" id="{24C6F061-8DE2-4578-B7AF-672183F2F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124">
              <a:extLst>
                <a:ext uri="{FF2B5EF4-FFF2-40B4-BE49-F238E27FC236}">
                  <a16:creationId xmlns:a16="http://schemas.microsoft.com/office/drawing/2014/main" id="{F2ED3742-E143-43DA-A426-3413D9799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125">
              <a:extLst>
                <a:ext uri="{FF2B5EF4-FFF2-40B4-BE49-F238E27FC236}">
                  <a16:creationId xmlns:a16="http://schemas.microsoft.com/office/drawing/2014/main" id="{084E26F1-8B27-49FC-BD0F-FE41DCFB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21583" y="3096213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D5A2EF8-16B5-49B0-9C74-457DF44A1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36" y="-1109"/>
            <a:ext cx="380255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48BF80-C4DF-41E9-B63B-9114B5EBF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33" y="700667"/>
            <a:ext cx="3384005" cy="545444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8082D10-BF86-4EC8-9D87-7B831CFB8E6C}"/>
              </a:ext>
            </a:extLst>
          </p:cNvPr>
          <p:cNvSpPr/>
          <p:nvPr/>
        </p:nvSpPr>
        <p:spPr>
          <a:xfrm>
            <a:off x="1804783" y="5576762"/>
            <a:ext cx="1596242" cy="619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02ACBB9-0C18-4101-9C06-5610DA2AFECC}"/>
              </a:ext>
            </a:extLst>
          </p:cNvPr>
          <p:cNvSpPr/>
          <p:nvPr/>
        </p:nvSpPr>
        <p:spPr>
          <a:xfrm>
            <a:off x="2401906" y="1264740"/>
            <a:ext cx="999119" cy="313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80ECDD7-2816-41CA-BA52-7386F5FF9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963" y="-1109"/>
            <a:ext cx="3802552" cy="6858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810BA0F-D827-4F2F-AB39-C2AF6CE3B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931" y="812896"/>
            <a:ext cx="3278616" cy="5229989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904585A2-2327-444A-B598-1E1674710B86}"/>
              </a:ext>
            </a:extLst>
          </p:cNvPr>
          <p:cNvSpPr/>
          <p:nvPr/>
        </p:nvSpPr>
        <p:spPr>
          <a:xfrm>
            <a:off x="8665321" y="1174837"/>
            <a:ext cx="1930194" cy="5401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05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AA798A9-402A-4CB4-935B-61C0A11C4B53}"/>
              </a:ext>
            </a:extLst>
          </p:cNvPr>
          <p:cNvSpPr/>
          <p:nvPr/>
        </p:nvSpPr>
        <p:spPr>
          <a:xfrm>
            <a:off x="-1148613" y="1755908"/>
            <a:ext cx="1148613" cy="1036329"/>
          </a:xfrm>
          <a:prstGeom prst="rect">
            <a:avLst/>
          </a:prstGeom>
          <a:solidFill>
            <a:srgbClr val="F4F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C86227D-B1C5-483C-8066-E87CDA97883B}"/>
              </a:ext>
            </a:extLst>
          </p:cNvPr>
          <p:cNvSpPr/>
          <p:nvPr/>
        </p:nvSpPr>
        <p:spPr>
          <a:xfrm>
            <a:off x="-1148613" y="4734406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7EB5B6-0236-494E-B51A-61AF8E407569}"/>
              </a:ext>
            </a:extLst>
          </p:cNvPr>
          <p:cNvSpPr/>
          <p:nvPr/>
        </p:nvSpPr>
        <p:spPr>
          <a:xfrm>
            <a:off x="5209534" y="4898406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15D74DD-705F-4520-A46C-D1E02E0A626B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76A188-DAA7-4DF3-B0CB-4C9136028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6" y="2921153"/>
            <a:ext cx="2783176" cy="39368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3B940A-CB94-4573-AFE2-3D20D960B59E}"/>
              </a:ext>
            </a:extLst>
          </p:cNvPr>
          <p:cNvSpPr txBox="1"/>
          <p:nvPr/>
        </p:nvSpPr>
        <p:spPr>
          <a:xfrm>
            <a:off x="876300" y="698087"/>
            <a:ext cx="295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Dubai" panose="020B0503030403030204" pitchFamily="34" charset="-78"/>
                <a:cs typeface="Dubai" panose="020B0503030403030204" pitchFamily="34" charset="-78"/>
              </a:rPr>
              <a:t>Business User</a:t>
            </a:r>
            <a:endParaRPr lang="zh-CN" altLang="en-US" sz="30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6" name="Oval 109">
            <a:extLst>
              <a:ext uri="{FF2B5EF4-FFF2-40B4-BE49-F238E27FC236}">
                <a16:creationId xmlns:a16="http://schemas.microsoft.com/office/drawing/2014/main" id="{09A8CA94-C461-469B-9089-639A602A52D7}"/>
              </a:ext>
            </a:extLst>
          </p:cNvPr>
          <p:cNvSpPr/>
          <p:nvPr/>
        </p:nvSpPr>
        <p:spPr>
          <a:xfrm flipH="1">
            <a:off x="4017504" y="1712247"/>
            <a:ext cx="492104" cy="49210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41">
            <a:extLst>
              <a:ext uri="{FF2B5EF4-FFF2-40B4-BE49-F238E27FC236}">
                <a16:creationId xmlns:a16="http://schemas.microsoft.com/office/drawing/2014/main" id="{D16F4250-8725-426E-91F4-E5BBAFFD5ED7}"/>
              </a:ext>
            </a:extLst>
          </p:cNvPr>
          <p:cNvGrpSpPr/>
          <p:nvPr/>
        </p:nvGrpSpPr>
        <p:grpSpPr>
          <a:xfrm>
            <a:off x="4140739" y="1854974"/>
            <a:ext cx="245634" cy="206650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18" name="AutoShape 120">
              <a:extLst>
                <a:ext uri="{FF2B5EF4-FFF2-40B4-BE49-F238E27FC236}">
                  <a16:creationId xmlns:a16="http://schemas.microsoft.com/office/drawing/2014/main" id="{126CFE63-CB3D-4CF9-8F90-049599DB9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121">
              <a:extLst>
                <a:ext uri="{FF2B5EF4-FFF2-40B4-BE49-F238E27FC236}">
                  <a16:creationId xmlns:a16="http://schemas.microsoft.com/office/drawing/2014/main" id="{A7908597-50BC-4E0D-982B-97F485A26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22">
              <a:extLst>
                <a:ext uri="{FF2B5EF4-FFF2-40B4-BE49-F238E27FC236}">
                  <a16:creationId xmlns:a16="http://schemas.microsoft.com/office/drawing/2014/main" id="{4D8DAA61-900A-490A-9A9B-83F94584E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1" name="TextBox 106">
            <a:extLst>
              <a:ext uri="{FF2B5EF4-FFF2-40B4-BE49-F238E27FC236}">
                <a16:creationId xmlns:a16="http://schemas.microsoft.com/office/drawing/2014/main" id="{65A1C474-33FB-4FE4-9018-3CC4E4E7B758}"/>
              </a:ext>
            </a:extLst>
          </p:cNvPr>
          <p:cNvSpPr txBox="1"/>
          <p:nvPr/>
        </p:nvSpPr>
        <p:spPr>
          <a:xfrm>
            <a:off x="6269687" y="1644888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Upload Clothes in Batch</a:t>
            </a:r>
            <a:endParaRPr lang="id-ID" sz="2500" dirty="0">
              <a:solidFill>
                <a:schemeClr val="bg1">
                  <a:lumMod val="8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Oval 103">
            <a:extLst>
              <a:ext uri="{FF2B5EF4-FFF2-40B4-BE49-F238E27FC236}">
                <a16:creationId xmlns:a16="http://schemas.microsoft.com/office/drawing/2014/main" id="{FC8FCAE6-A0DA-4E97-8BB2-D06A88A19EDA}"/>
              </a:ext>
            </a:extLst>
          </p:cNvPr>
          <p:cNvSpPr/>
          <p:nvPr/>
        </p:nvSpPr>
        <p:spPr>
          <a:xfrm flipH="1">
            <a:off x="4017504" y="2731222"/>
            <a:ext cx="492104" cy="492104"/>
          </a:xfrm>
          <a:prstGeom prst="ellipse">
            <a:avLst/>
          </a:prstGeom>
          <a:solidFill>
            <a:srgbClr val="CD88FB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5" name="Group 145">
            <a:extLst>
              <a:ext uri="{FF2B5EF4-FFF2-40B4-BE49-F238E27FC236}">
                <a16:creationId xmlns:a16="http://schemas.microsoft.com/office/drawing/2014/main" id="{5F865C2D-00D9-4EAE-A7E6-60A1748DF18C}"/>
              </a:ext>
            </a:extLst>
          </p:cNvPr>
          <p:cNvGrpSpPr/>
          <p:nvPr/>
        </p:nvGrpSpPr>
        <p:grpSpPr>
          <a:xfrm>
            <a:off x="-323990" y="2801222"/>
            <a:ext cx="4707184" cy="245216"/>
            <a:chOff x="-4021583" y="3049909"/>
            <a:chExt cx="8913581" cy="464344"/>
          </a:xfrm>
          <a:solidFill>
            <a:schemeClr val="bg1"/>
          </a:solidFill>
        </p:grpSpPr>
        <p:sp>
          <p:nvSpPr>
            <p:cNvPr id="36" name="AutoShape 123">
              <a:extLst>
                <a:ext uri="{FF2B5EF4-FFF2-40B4-BE49-F238E27FC236}">
                  <a16:creationId xmlns:a16="http://schemas.microsoft.com/office/drawing/2014/main" id="{F90358F5-2B5B-4049-AE27-A9CF1A48C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124">
              <a:extLst>
                <a:ext uri="{FF2B5EF4-FFF2-40B4-BE49-F238E27FC236}">
                  <a16:creationId xmlns:a16="http://schemas.microsoft.com/office/drawing/2014/main" id="{517FB9CB-7DB9-40CD-9446-55B082CC8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125">
              <a:extLst>
                <a:ext uri="{FF2B5EF4-FFF2-40B4-BE49-F238E27FC236}">
                  <a16:creationId xmlns:a16="http://schemas.microsoft.com/office/drawing/2014/main" id="{F08306CF-A28A-4477-B94B-F40639CB8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21583" y="3096213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9" name="TextBox 106">
            <a:extLst>
              <a:ext uri="{FF2B5EF4-FFF2-40B4-BE49-F238E27FC236}">
                <a16:creationId xmlns:a16="http://schemas.microsoft.com/office/drawing/2014/main" id="{DD5C3B27-C6BF-42A4-BF69-D28972BACD41}"/>
              </a:ext>
            </a:extLst>
          </p:cNvPr>
          <p:cNvSpPr txBox="1"/>
          <p:nvPr/>
        </p:nvSpPr>
        <p:spPr>
          <a:xfrm>
            <a:off x="5538860" y="2731222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Make Daily Personalized </a:t>
            </a:r>
          </a:p>
          <a:p>
            <a:pPr algn="ct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			 Recommendation to Users</a:t>
            </a:r>
          </a:p>
          <a:p>
            <a:pPr algn="ct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					(A mini recom system)</a:t>
            </a:r>
          </a:p>
        </p:txBody>
      </p:sp>
      <p:sp>
        <p:nvSpPr>
          <p:cNvPr id="40" name="Oval 127">
            <a:extLst>
              <a:ext uri="{FF2B5EF4-FFF2-40B4-BE49-F238E27FC236}">
                <a16:creationId xmlns:a16="http://schemas.microsoft.com/office/drawing/2014/main" id="{4344951A-5728-464F-8920-9FF6250254EB}"/>
              </a:ext>
            </a:extLst>
          </p:cNvPr>
          <p:cNvSpPr/>
          <p:nvPr/>
        </p:nvSpPr>
        <p:spPr>
          <a:xfrm flipH="1">
            <a:off x="4002666" y="4242302"/>
            <a:ext cx="492104" cy="492104"/>
          </a:xfrm>
          <a:prstGeom prst="ellipse">
            <a:avLst/>
          </a:prstGeom>
          <a:solidFill>
            <a:srgbClr val="56D3F4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Group 149">
            <a:extLst>
              <a:ext uri="{FF2B5EF4-FFF2-40B4-BE49-F238E27FC236}">
                <a16:creationId xmlns:a16="http://schemas.microsoft.com/office/drawing/2014/main" id="{37CF8014-164F-42F5-B2DD-F5CBFF344D85}"/>
              </a:ext>
            </a:extLst>
          </p:cNvPr>
          <p:cNvGrpSpPr/>
          <p:nvPr/>
        </p:nvGrpSpPr>
        <p:grpSpPr>
          <a:xfrm>
            <a:off x="4126110" y="4365537"/>
            <a:ext cx="245216" cy="245634"/>
            <a:chOff x="7275629" y="3973834"/>
            <a:chExt cx="464344" cy="465138"/>
          </a:xfrm>
          <a:solidFill>
            <a:schemeClr val="bg1"/>
          </a:solidFill>
        </p:grpSpPr>
        <p:sp>
          <p:nvSpPr>
            <p:cNvPr id="42" name="AutoShape 37">
              <a:extLst>
                <a:ext uri="{FF2B5EF4-FFF2-40B4-BE49-F238E27FC236}">
                  <a16:creationId xmlns:a16="http://schemas.microsoft.com/office/drawing/2014/main" id="{64DA3ADB-6D6B-4BB8-BAAB-35564FB2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3" name="AutoShape 38">
              <a:extLst>
                <a:ext uri="{FF2B5EF4-FFF2-40B4-BE49-F238E27FC236}">
                  <a16:creationId xmlns:a16="http://schemas.microsoft.com/office/drawing/2014/main" id="{C0861283-968A-41B5-8F6B-17A807CEA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4" name="AutoShape 39">
              <a:extLst>
                <a:ext uri="{FF2B5EF4-FFF2-40B4-BE49-F238E27FC236}">
                  <a16:creationId xmlns:a16="http://schemas.microsoft.com/office/drawing/2014/main" id="{87F8C7C4-D0D3-4F8D-A065-999C8B833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5" name="AutoShape 40">
              <a:extLst>
                <a:ext uri="{FF2B5EF4-FFF2-40B4-BE49-F238E27FC236}">
                  <a16:creationId xmlns:a16="http://schemas.microsoft.com/office/drawing/2014/main" id="{7B4D8949-2FA5-44DB-83DA-A6618E8A1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6" name="AutoShape 41">
              <a:extLst>
                <a:ext uri="{FF2B5EF4-FFF2-40B4-BE49-F238E27FC236}">
                  <a16:creationId xmlns:a16="http://schemas.microsoft.com/office/drawing/2014/main" id="{C96E0F97-ED40-4A46-9FB5-5A9398688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7" name="AutoShape 42">
              <a:extLst>
                <a:ext uri="{FF2B5EF4-FFF2-40B4-BE49-F238E27FC236}">
                  <a16:creationId xmlns:a16="http://schemas.microsoft.com/office/drawing/2014/main" id="{5C14C1F8-AD8A-4832-8F2E-C1148D0F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8" name="TextBox 106">
            <a:extLst>
              <a:ext uri="{FF2B5EF4-FFF2-40B4-BE49-F238E27FC236}">
                <a16:creationId xmlns:a16="http://schemas.microsoft.com/office/drawing/2014/main" id="{95176C5F-66C5-49A1-8FB1-0D2A23FA99A6}"/>
              </a:ext>
            </a:extLst>
          </p:cNvPr>
          <p:cNvSpPr txBox="1"/>
          <p:nvPr/>
        </p:nvSpPr>
        <p:spPr>
          <a:xfrm>
            <a:off x="8714454" y="4292769"/>
            <a:ext cx="2153059" cy="4833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Business Data Analysis and Visualization</a:t>
            </a:r>
            <a:endParaRPr lang="id-ID" sz="25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755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5">
            <a:extLst>
              <a:ext uri="{FF2B5EF4-FFF2-40B4-BE49-F238E27FC236}">
                <a16:creationId xmlns:a16="http://schemas.microsoft.com/office/drawing/2014/main" id="{D8A0D0FA-99DB-44B5-8979-41A90426C628}"/>
              </a:ext>
            </a:extLst>
          </p:cNvPr>
          <p:cNvGrpSpPr/>
          <p:nvPr/>
        </p:nvGrpSpPr>
        <p:grpSpPr>
          <a:xfrm>
            <a:off x="-3434236" y="220622"/>
            <a:ext cx="4707184" cy="245216"/>
            <a:chOff x="-4021583" y="3049909"/>
            <a:chExt cx="8913581" cy="464344"/>
          </a:xfrm>
          <a:solidFill>
            <a:schemeClr val="bg1"/>
          </a:solidFill>
        </p:grpSpPr>
        <p:sp>
          <p:nvSpPr>
            <p:cNvPr id="20" name="AutoShape 123">
              <a:extLst>
                <a:ext uri="{FF2B5EF4-FFF2-40B4-BE49-F238E27FC236}">
                  <a16:creationId xmlns:a16="http://schemas.microsoft.com/office/drawing/2014/main" id="{24C6F061-8DE2-4578-B7AF-672183F2F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124">
              <a:extLst>
                <a:ext uri="{FF2B5EF4-FFF2-40B4-BE49-F238E27FC236}">
                  <a16:creationId xmlns:a16="http://schemas.microsoft.com/office/drawing/2014/main" id="{F2ED3742-E143-43DA-A426-3413D9799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125">
              <a:extLst>
                <a:ext uri="{FF2B5EF4-FFF2-40B4-BE49-F238E27FC236}">
                  <a16:creationId xmlns:a16="http://schemas.microsoft.com/office/drawing/2014/main" id="{084E26F1-8B27-49FC-BD0F-FE41DCFB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21583" y="3096213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74FDFA0-3177-43F1-B4D9-14F1C249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28" y="0"/>
            <a:ext cx="337867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0F1B33-89D6-432A-B268-A528AF5F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42" y="0"/>
            <a:ext cx="3378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13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1519E-114C-4B44-AAFF-DF0C4DC74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8524">
            <a:off x="-701141" y="-1436728"/>
            <a:ext cx="7749979" cy="7749979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26C710E-F9C6-43A3-8265-5BC1A8EFC0B9}"/>
              </a:ext>
            </a:extLst>
          </p:cNvPr>
          <p:cNvSpPr/>
          <p:nvPr/>
        </p:nvSpPr>
        <p:spPr>
          <a:xfrm>
            <a:off x="9575799" y="2042006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库_$30">
            <a:extLst>
              <a:ext uri="{FF2B5EF4-FFF2-40B4-BE49-F238E27FC236}">
                <a16:creationId xmlns:a16="http://schemas.microsoft.com/office/drawing/2014/main" id="{D3189D08-A32F-42D3-8D77-762B2CC77C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15440" y="1116887"/>
            <a:ext cx="1091646" cy="2332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altLang="zh-CN" sz="13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sz="138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PA_库_Special Price Tittle…">
            <a:extLst>
              <a:ext uri="{FF2B5EF4-FFF2-40B4-BE49-F238E27FC236}">
                <a16:creationId xmlns:a16="http://schemas.microsoft.com/office/drawing/2014/main" id="{6F50CC61-89A9-4F1C-9E19-9F9E996555C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261263" y="3150640"/>
            <a:ext cx="1861087" cy="101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5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Demo</a:t>
            </a:r>
            <a:endParaRPr sz="5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7722EB4-0C6A-426C-B022-92AF74E766ED}"/>
              </a:ext>
            </a:extLst>
          </p:cNvPr>
          <p:cNvSpPr/>
          <p:nvPr/>
        </p:nvSpPr>
        <p:spPr>
          <a:xfrm>
            <a:off x="10934826" y="-19429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CAA7F7-B8F1-45B6-B247-754BE36DC08D}"/>
              </a:ext>
            </a:extLst>
          </p:cNvPr>
          <p:cNvSpPr txBox="1"/>
          <p:nvPr/>
        </p:nvSpPr>
        <p:spPr>
          <a:xfrm>
            <a:off x="6380063" y="1619365"/>
            <a:ext cx="5702709" cy="2683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4000"/>
              </a:lnSpc>
              <a:buNone/>
              <a:defRPr/>
            </a:pPr>
            <a:r>
              <a:rPr lang="en-US" altLang="zh-CN" sz="3000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 Light" panose="020B0502040204020203" pitchFamily="34" charset="0"/>
              </a:rPr>
              <a:t>uni</a:t>
            </a:r>
            <a:r>
              <a:rPr lang="en-US" altLang="zh-CN" sz="3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 Light" panose="020B0502040204020203" pitchFamily="34" charset="0"/>
              </a:rPr>
              <a:t>-app</a:t>
            </a:r>
            <a:r>
              <a:rPr lang="en-US" altLang="zh-CN" sz="3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 Light" panose="020B0502040204020203" pitchFamily="34" charset="0"/>
              </a:rPr>
              <a:t> is a framework that uses Vue.js to develop all front-end applications, which makes it possible to quickly render data to the page.</a:t>
            </a:r>
            <a:endParaRPr lang="id-ID" altLang="zh-CN" sz="3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egoe UI Light" panose="020B0502040204020203" pitchFamily="34" charset="0"/>
            </a:endParaRPr>
          </a:p>
        </p:txBody>
      </p:sp>
      <p:pic>
        <p:nvPicPr>
          <p:cNvPr id="2" name="喵影-我的影片3">
            <a:hlinkClick r:id="" action="ppaction://media"/>
            <a:extLst>
              <a:ext uri="{FF2B5EF4-FFF2-40B4-BE49-F238E27FC236}">
                <a16:creationId xmlns:a16="http://schemas.microsoft.com/office/drawing/2014/main" id="{0A3E7187-0510-4515-ABC9-D7A01B7691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8776" y="286870"/>
            <a:ext cx="11226592" cy="63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4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r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>
            <a:extLst>
              <a:ext uri="{FF2B5EF4-FFF2-40B4-BE49-F238E27FC236}">
                <a16:creationId xmlns:a16="http://schemas.microsoft.com/office/drawing/2014/main" id="{B1D7FA13-56FC-4790-9462-B9DBF38934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5" t="45123" r="10972" b="36701"/>
          <a:stretch>
            <a:fillRect/>
          </a:stretch>
        </p:blipFill>
        <p:spPr>
          <a:xfrm>
            <a:off x="4685830" y="5520350"/>
            <a:ext cx="923330" cy="923330"/>
          </a:xfrm>
          <a:custGeom>
            <a:avLst/>
            <a:gdLst>
              <a:gd name="connsiteX0" fmla="*/ 272429 w 923330"/>
              <a:gd name="connsiteY0" fmla="*/ 0 h 923330"/>
              <a:gd name="connsiteX1" fmla="*/ 650901 w 923330"/>
              <a:gd name="connsiteY1" fmla="*/ 0 h 923330"/>
              <a:gd name="connsiteX2" fmla="*/ 923330 w 923330"/>
              <a:gd name="connsiteY2" fmla="*/ 272429 h 923330"/>
              <a:gd name="connsiteX3" fmla="*/ 923330 w 923330"/>
              <a:gd name="connsiteY3" fmla="*/ 650901 h 923330"/>
              <a:gd name="connsiteX4" fmla="*/ 650901 w 923330"/>
              <a:gd name="connsiteY4" fmla="*/ 923330 h 923330"/>
              <a:gd name="connsiteX5" fmla="*/ 272429 w 923330"/>
              <a:gd name="connsiteY5" fmla="*/ 923330 h 923330"/>
              <a:gd name="connsiteX6" fmla="*/ 0 w 923330"/>
              <a:gd name="connsiteY6" fmla="*/ 650901 h 923330"/>
              <a:gd name="connsiteX7" fmla="*/ 0 w 923330"/>
              <a:gd name="connsiteY7" fmla="*/ 272429 h 923330"/>
              <a:gd name="connsiteX8" fmla="*/ 272429 w 923330"/>
              <a:gd name="connsiteY8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330" h="923330">
                <a:moveTo>
                  <a:pt x="272429" y="0"/>
                </a:moveTo>
                <a:lnTo>
                  <a:pt x="650901" y="0"/>
                </a:lnTo>
                <a:cubicBezTo>
                  <a:pt x="801359" y="0"/>
                  <a:pt x="923330" y="121971"/>
                  <a:pt x="923330" y="272429"/>
                </a:cubicBezTo>
                <a:lnTo>
                  <a:pt x="923330" y="650901"/>
                </a:lnTo>
                <a:cubicBezTo>
                  <a:pt x="923330" y="801359"/>
                  <a:pt x="801359" y="923330"/>
                  <a:pt x="650901" y="923330"/>
                </a:cubicBezTo>
                <a:lnTo>
                  <a:pt x="272429" y="923330"/>
                </a:lnTo>
                <a:cubicBezTo>
                  <a:pt x="121971" y="923330"/>
                  <a:pt x="0" y="801359"/>
                  <a:pt x="0" y="650901"/>
                </a:cubicBezTo>
                <a:lnTo>
                  <a:pt x="0" y="272429"/>
                </a:lnTo>
                <a:cubicBezTo>
                  <a:pt x="0" y="121971"/>
                  <a:pt x="121971" y="0"/>
                  <a:pt x="272429" y="0"/>
                </a:cubicBezTo>
                <a:close/>
              </a:path>
            </a:pathLst>
          </a:cu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A852306-BE2A-44E6-9A24-D1CA204698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4" t="12940" r="16872" b="68884"/>
          <a:stretch>
            <a:fillRect/>
          </a:stretch>
        </p:blipFill>
        <p:spPr>
          <a:xfrm>
            <a:off x="4317213" y="1726172"/>
            <a:ext cx="923330" cy="923330"/>
          </a:xfrm>
          <a:custGeom>
            <a:avLst/>
            <a:gdLst>
              <a:gd name="connsiteX0" fmla="*/ 272429 w 923330"/>
              <a:gd name="connsiteY0" fmla="*/ 0 h 923330"/>
              <a:gd name="connsiteX1" fmla="*/ 650901 w 923330"/>
              <a:gd name="connsiteY1" fmla="*/ 0 h 923330"/>
              <a:gd name="connsiteX2" fmla="*/ 923330 w 923330"/>
              <a:gd name="connsiteY2" fmla="*/ 272429 h 923330"/>
              <a:gd name="connsiteX3" fmla="*/ 923330 w 923330"/>
              <a:gd name="connsiteY3" fmla="*/ 650901 h 923330"/>
              <a:gd name="connsiteX4" fmla="*/ 650901 w 923330"/>
              <a:gd name="connsiteY4" fmla="*/ 923330 h 923330"/>
              <a:gd name="connsiteX5" fmla="*/ 272429 w 923330"/>
              <a:gd name="connsiteY5" fmla="*/ 923330 h 923330"/>
              <a:gd name="connsiteX6" fmla="*/ 0 w 923330"/>
              <a:gd name="connsiteY6" fmla="*/ 650901 h 923330"/>
              <a:gd name="connsiteX7" fmla="*/ 0 w 923330"/>
              <a:gd name="connsiteY7" fmla="*/ 272429 h 923330"/>
              <a:gd name="connsiteX8" fmla="*/ 272429 w 923330"/>
              <a:gd name="connsiteY8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330" h="923330">
                <a:moveTo>
                  <a:pt x="272429" y="0"/>
                </a:moveTo>
                <a:lnTo>
                  <a:pt x="650901" y="0"/>
                </a:lnTo>
                <a:cubicBezTo>
                  <a:pt x="801359" y="0"/>
                  <a:pt x="923330" y="121971"/>
                  <a:pt x="923330" y="272429"/>
                </a:cubicBezTo>
                <a:lnTo>
                  <a:pt x="923330" y="650901"/>
                </a:lnTo>
                <a:cubicBezTo>
                  <a:pt x="923330" y="801359"/>
                  <a:pt x="801359" y="923330"/>
                  <a:pt x="650901" y="923330"/>
                </a:cubicBezTo>
                <a:lnTo>
                  <a:pt x="272429" y="923330"/>
                </a:lnTo>
                <a:cubicBezTo>
                  <a:pt x="121971" y="923330"/>
                  <a:pt x="0" y="801359"/>
                  <a:pt x="0" y="650901"/>
                </a:cubicBezTo>
                <a:lnTo>
                  <a:pt x="0" y="272429"/>
                </a:lnTo>
                <a:cubicBezTo>
                  <a:pt x="0" y="121971"/>
                  <a:pt x="121971" y="0"/>
                  <a:pt x="272429" y="0"/>
                </a:cubicBezTo>
                <a:close/>
              </a:path>
            </a:pathLst>
          </a:cu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A98AA706-A519-4838-8F59-E45A47AC49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7" t="45123" r="26140" b="36701"/>
          <a:stretch>
            <a:fillRect/>
          </a:stretch>
        </p:blipFill>
        <p:spPr>
          <a:xfrm>
            <a:off x="2919261" y="3224985"/>
            <a:ext cx="923330" cy="923330"/>
          </a:xfrm>
          <a:custGeom>
            <a:avLst/>
            <a:gdLst>
              <a:gd name="connsiteX0" fmla="*/ 272429 w 923330"/>
              <a:gd name="connsiteY0" fmla="*/ 0 h 923330"/>
              <a:gd name="connsiteX1" fmla="*/ 650901 w 923330"/>
              <a:gd name="connsiteY1" fmla="*/ 0 h 923330"/>
              <a:gd name="connsiteX2" fmla="*/ 923330 w 923330"/>
              <a:gd name="connsiteY2" fmla="*/ 272429 h 923330"/>
              <a:gd name="connsiteX3" fmla="*/ 923330 w 923330"/>
              <a:gd name="connsiteY3" fmla="*/ 650901 h 923330"/>
              <a:gd name="connsiteX4" fmla="*/ 650901 w 923330"/>
              <a:gd name="connsiteY4" fmla="*/ 923330 h 923330"/>
              <a:gd name="connsiteX5" fmla="*/ 272429 w 923330"/>
              <a:gd name="connsiteY5" fmla="*/ 923330 h 923330"/>
              <a:gd name="connsiteX6" fmla="*/ 0 w 923330"/>
              <a:gd name="connsiteY6" fmla="*/ 650901 h 923330"/>
              <a:gd name="connsiteX7" fmla="*/ 0 w 923330"/>
              <a:gd name="connsiteY7" fmla="*/ 272429 h 923330"/>
              <a:gd name="connsiteX8" fmla="*/ 272429 w 923330"/>
              <a:gd name="connsiteY8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330" h="923330">
                <a:moveTo>
                  <a:pt x="272429" y="0"/>
                </a:moveTo>
                <a:lnTo>
                  <a:pt x="650901" y="0"/>
                </a:lnTo>
                <a:cubicBezTo>
                  <a:pt x="801359" y="0"/>
                  <a:pt x="923330" y="121971"/>
                  <a:pt x="923330" y="272429"/>
                </a:cubicBezTo>
                <a:lnTo>
                  <a:pt x="923330" y="650901"/>
                </a:lnTo>
                <a:cubicBezTo>
                  <a:pt x="923330" y="801359"/>
                  <a:pt x="801359" y="923330"/>
                  <a:pt x="650901" y="923330"/>
                </a:cubicBezTo>
                <a:lnTo>
                  <a:pt x="272429" y="923330"/>
                </a:lnTo>
                <a:cubicBezTo>
                  <a:pt x="121971" y="923330"/>
                  <a:pt x="0" y="801359"/>
                  <a:pt x="0" y="650901"/>
                </a:cubicBezTo>
                <a:lnTo>
                  <a:pt x="0" y="272429"/>
                </a:lnTo>
                <a:cubicBezTo>
                  <a:pt x="0" y="121971"/>
                  <a:pt x="121971" y="0"/>
                  <a:pt x="272429" y="0"/>
                </a:cubicBezTo>
                <a:close/>
              </a:path>
            </a:pathLst>
          </a:cu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9C4CDD5-9C92-44FD-A096-5D57503C37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7" t="12940" r="26140" b="68884"/>
          <a:stretch>
            <a:fillRect/>
          </a:stretch>
        </p:blipFill>
        <p:spPr>
          <a:xfrm>
            <a:off x="2026963" y="522119"/>
            <a:ext cx="923330" cy="923330"/>
          </a:xfrm>
          <a:custGeom>
            <a:avLst/>
            <a:gdLst>
              <a:gd name="connsiteX0" fmla="*/ 272429 w 923330"/>
              <a:gd name="connsiteY0" fmla="*/ 0 h 923330"/>
              <a:gd name="connsiteX1" fmla="*/ 650901 w 923330"/>
              <a:gd name="connsiteY1" fmla="*/ 0 h 923330"/>
              <a:gd name="connsiteX2" fmla="*/ 923330 w 923330"/>
              <a:gd name="connsiteY2" fmla="*/ 272429 h 923330"/>
              <a:gd name="connsiteX3" fmla="*/ 923330 w 923330"/>
              <a:gd name="connsiteY3" fmla="*/ 650901 h 923330"/>
              <a:gd name="connsiteX4" fmla="*/ 650901 w 923330"/>
              <a:gd name="connsiteY4" fmla="*/ 923330 h 923330"/>
              <a:gd name="connsiteX5" fmla="*/ 272429 w 923330"/>
              <a:gd name="connsiteY5" fmla="*/ 923330 h 923330"/>
              <a:gd name="connsiteX6" fmla="*/ 0 w 923330"/>
              <a:gd name="connsiteY6" fmla="*/ 650901 h 923330"/>
              <a:gd name="connsiteX7" fmla="*/ 0 w 923330"/>
              <a:gd name="connsiteY7" fmla="*/ 272429 h 923330"/>
              <a:gd name="connsiteX8" fmla="*/ 272429 w 923330"/>
              <a:gd name="connsiteY8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330" h="923330">
                <a:moveTo>
                  <a:pt x="272429" y="0"/>
                </a:moveTo>
                <a:lnTo>
                  <a:pt x="650901" y="0"/>
                </a:lnTo>
                <a:cubicBezTo>
                  <a:pt x="801359" y="0"/>
                  <a:pt x="923330" y="121971"/>
                  <a:pt x="923330" y="272429"/>
                </a:cubicBezTo>
                <a:lnTo>
                  <a:pt x="923330" y="650901"/>
                </a:lnTo>
                <a:cubicBezTo>
                  <a:pt x="923330" y="801359"/>
                  <a:pt x="801359" y="923330"/>
                  <a:pt x="650901" y="923330"/>
                </a:cubicBezTo>
                <a:lnTo>
                  <a:pt x="272429" y="923330"/>
                </a:lnTo>
                <a:cubicBezTo>
                  <a:pt x="121971" y="923330"/>
                  <a:pt x="0" y="801359"/>
                  <a:pt x="0" y="650901"/>
                </a:cubicBezTo>
                <a:lnTo>
                  <a:pt x="0" y="272429"/>
                </a:lnTo>
                <a:cubicBezTo>
                  <a:pt x="0" y="121971"/>
                  <a:pt x="121971" y="0"/>
                  <a:pt x="272429" y="0"/>
                </a:cubicBezTo>
                <a:close/>
              </a:path>
            </a:pathLst>
          </a:custGeom>
        </p:spPr>
      </p:pic>
      <p:sp>
        <p:nvSpPr>
          <p:cNvPr id="30" name="PA_库_Special Price Tittle…">
            <a:extLst>
              <a:ext uri="{FF2B5EF4-FFF2-40B4-BE49-F238E27FC236}">
                <a16:creationId xmlns:a16="http://schemas.microsoft.com/office/drawing/2014/main" id="{AA9C0326-060C-410B-BECA-72B5B9807BD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065207" y="509359"/>
            <a:ext cx="1916349" cy="868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Background and Motivation</a:t>
            </a:r>
            <a:endParaRPr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1" name="PA_库_Special Price Tittle…">
            <a:extLst>
              <a:ext uri="{FF2B5EF4-FFF2-40B4-BE49-F238E27FC236}">
                <a16:creationId xmlns:a16="http://schemas.microsoft.com/office/drawing/2014/main" id="{FA705FDA-E721-4C69-9062-BEC41A6B8F3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974249" y="3179213"/>
            <a:ext cx="1916349" cy="868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 Fancy </a:t>
            </a:r>
          </a:p>
          <a:p>
            <a:pPr algn="l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Live Demo</a:t>
            </a:r>
            <a:endParaRPr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3" name="PA_库_Special Price Tittle…">
            <a:extLst>
              <a:ext uri="{FF2B5EF4-FFF2-40B4-BE49-F238E27FC236}">
                <a16:creationId xmlns:a16="http://schemas.microsoft.com/office/drawing/2014/main" id="{6AE5B097-3783-4FCE-A06F-7E51601D8E5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355457" y="1713412"/>
            <a:ext cx="1916349" cy="868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 </a:t>
            </a:r>
          </a:p>
          <a:p>
            <a:pPr algn="l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Description</a:t>
            </a:r>
            <a:endParaRPr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4" name="PA_库_Special Price Tittle…">
            <a:extLst>
              <a:ext uri="{FF2B5EF4-FFF2-40B4-BE49-F238E27FC236}">
                <a16:creationId xmlns:a16="http://schemas.microsoft.com/office/drawing/2014/main" id="{672CD49D-A06A-4745-8D24-035D5266A52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724074" y="5513970"/>
            <a:ext cx="1820765" cy="868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Further </a:t>
            </a:r>
          </a:p>
          <a:p>
            <a:pPr algn="l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Discussion</a:t>
            </a:r>
            <a:endParaRPr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E52DBEE-FCDA-44FC-916D-5466D4AE33AC}"/>
              </a:ext>
            </a:extLst>
          </p:cNvPr>
          <p:cNvSpPr txBox="1"/>
          <p:nvPr/>
        </p:nvSpPr>
        <p:spPr>
          <a:xfrm>
            <a:off x="352213" y="297649"/>
            <a:ext cx="923330" cy="35758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254000" dist="38100" dir="8100000" algn="tr" rotWithShape="0">
                    <a:srgbClr val="C1C0F8">
                      <a:alpha val="40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Outline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2296378-8CE4-4C0A-BBC2-6F92519EC600}"/>
              </a:ext>
            </a:extLst>
          </p:cNvPr>
          <p:cNvSpPr/>
          <p:nvPr/>
        </p:nvSpPr>
        <p:spPr>
          <a:xfrm>
            <a:off x="2190916" y="686072"/>
            <a:ext cx="595424" cy="595424"/>
          </a:xfrm>
          <a:prstGeom prst="ellipse">
            <a:avLst/>
          </a:prstGeom>
          <a:solidFill>
            <a:srgbClr val="CD88FB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9D9A683-3125-4A4D-8FE7-CE832467EBAA}"/>
              </a:ext>
            </a:extLst>
          </p:cNvPr>
          <p:cNvSpPr/>
          <p:nvPr/>
        </p:nvSpPr>
        <p:spPr>
          <a:xfrm>
            <a:off x="4481166" y="1890125"/>
            <a:ext cx="595424" cy="595424"/>
          </a:xfrm>
          <a:prstGeom prst="ellipse">
            <a:avLst/>
          </a:prstGeom>
          <a:solidFill>
            <a:srgbClr val="CD88FB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E79979B-C006-42C1-819B-709A58B4BD44}"/>
              </a:ext>
            </a:extLst>
          </p:cNvPr>
          <p:cNvSpPr/>
          <p:nvPr/>
        </p:nvSpPr>
        <p:spPr>
          <a:xfrm>
            <a:off x="4849783" y="5682566"/>
            <a:ext cx="595424" cy="595424"/>
          </a:xfrm>
          <a:prstGeom prst="ellipse">
            <a:avLst/>
          </a:prstGeom>
          <a:solidFill>
            <a:srgbClr val="CD88FB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AC028309-769E-40B5-9555-190FB4585BCD}"/>
              </a:ext>
            </a:extLst>
          </p:cNvPr>
          <p:cNvSpPr/>
          <p:nvPr/>
        </p:nvSpPr>
        <p:spPr>
          <a:xfrm>
            <a:off x="3083214" y="3387201"/>
            <a:ext cx="595424" cy="595424"/>
          </a:xfrm>
          <a:prstGeom prst="ellipse">
            <a:avLst/>
          </a:prstGeom>
          <a:solidFill>
            <a:srgbClr val="CD88FB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C7EDA1B-2A6B-4C76-9903-3C9C7FAF39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5" t="45123" r="10972" b="36701"/>
          <a:stretch>
            <a:fillRect/>
          </a:stretch>
        </p:blipFill>
        <p:spPr>
          <a:xfrm>
            <a:off x="6022257" y="3921048"/>
            <a:ext cx="923330" cy="923330"/>
          </a:xfrm>
          <a:custGeom>
            <a:avLst/>
            <a:gdLst>
              <a:gd name="connsiteX0" fmla="*/ 272429 w 923330"/>
              <a:gd name="connsiteY0" fmla="*/ 0 h 923330"/>
              <a:gd name="connsiteX1" fmla="*/ 650901 w 923330"/>
              <a:gd name="connsiteY1" fmla="*/ 0 h 923330"/>
              <a:gd name="connsiteX2" fmla="*/ 923330 w 923330"/>
              <a:gd name="connsiteY2" fmla="*/ 272429 h 923330"/>
              <a:gd name="connsiteX3" fmla="*/ 923330 w 923330"/>
              <a:gd name="connsiteY3" fmla="*/ 650901 h 923330"/>
              <a:gd name="connsiteX4" fmla="*/ 650901 w 923330"/>
              <a:gd name="connsiteY4" fmla="*/ 923330 h 923330"/>
              <a:gd name="connsiteX5" fmla="*/ 272429 w 923330"/>
              <a:gd name="connsiteY5" fmla="*/ 923330 h 923330"/>
              <a:gd name="connsiteX6" fmla="*/ 0 w 923330"/>
              <a:gd name="connsiteY6" fmla="*/ 650901 h 923330"/>
              <a:gd name="connsiteX7" fmla="*/ 0 w 923330"/>
              <a:gd name="connsiteY7" fmla="*/ 272429 h 923330"/>
              <a:gd name="connsiteX8" fmla="*/ 272429 w 923330"/>
              <a:gd name="connsiteY8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330" h="923330">
                <a:moveTo>
                  <a:pt x="272429" y="0"/>
                </a:moveTo>
                <a:lnTo>
                  <a:pt x="650901" y="0"/>
                </a:lnTo>
                <a:cubicBezTo>
                  <a:pt x="801359" y="0"/>
                  <a:pt x="923330" y="121971"/>
                  <a:pt x="923330" y="272429"/>
                </a:cubicBezTo>
                <a:lnTo>
                  <a:pt x="923330" y="650901"/>
                </a:lnTo>
                <a:cubicBezTo>
                  <a:pt x="923330" y="801359"/>
                  <a:pt x="801359" y="923330"/>
                  <a:pt x="650901" y="923330"/>
                </a:cubicBezTo>
                <a:lnTo>
                  <a:pt x="272429" y="923330"/>
                </a:lnTo>
                <a:cubicBezTo>
                  <a:pt x="121971" y="923330"/>
                  <a:pt x="0" y="801359"/>
                  <a:pt x="0" y="650901"/>
                </a:cubicBezTo>
                <a:lnTo>
                  <a:pt x="0" y="272429"/>
                </a:lnTo>
                <a:cubicBezTo>
                  <a:pt x="0" y="121971"/>
                  <a:pt x="121971" y="0"/>
                  <a:pt x="272429" y="0"/>
                </a:cubicBezTo>
                <a:close/>
              </a:path>
            </a:pathLst>
          </a:custGeom>
        </p:spPr>
      </p:pic>
      <p:sp>
        <p:nvSpPr>
          <p:cNvPr id="26" name="PA_库_Special Price Tittle…">
            <a:extLst>
              <a:ext uri="{FF2B5EF4-FFF2-40B4-BE49-F238E27FC236}">
                <a16:creationId xmlns:a16="http://schemas.microsoft.com/office/drawing/2014/main" id="{4C553D66-099F-4294-B0FD-ADDA4A7E19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060501" y="3914668"/>
            <a:ext cx="2615272" cy="868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System</a:t>
            </a:r>
          </a:p>
          <a:p>
            <a:pPr algn="l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Implementation</a:t>
            </a:r>
            <a:endParaRPr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192D26B-801A-48C6-8D98-902F8F7F083B}"/>
              </a:ext>
            </a:extLst>
          </p:cNvPr>
          <p:cNvSpPr/>
          <p:nvPr/>
        </p:nvSpPr>
        <p:spPr>
          <a:xfrm>
            <a:off x="6186210" y="4083264"/>
            <a:ext cx="595424" cy="595424"/>
          </a:xfrm>
          <a:prstGeom prst="ellipse">
            <a:avLst/>
          </a:prstGeom>
          <a:solidFill>
            <a:srgbClr val="CD88FB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74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1519E-114C-4B44-AAFF-DF0C4DC74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8524">
            <a:off x="-794828" y="-1446921"/>
            <a:ext cx="7749979" cy="7749979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26C710E-F9C6-43A3-8265-5BC1A8EFC0B9}"/>
              </a:ext>
            </a:extLst>
          </p:cNvPr>
          <p:cNvSpPr/>
          <p:nvPr/>
        </p:nvSpPr>
        <p:spPr>
          <a:xfrm>
            <a:off x="9575799" y="2042006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库_$30">
            <a:extLst>
              <a:ext uri="{FF2B5EF4-FFF2-40B4-BE49-F238E27FC236}">
                <a16:creationId xmlns:a16="http://schemas.microsoft.com/office/drawing/2014/main" id="{D3189D08-A32F-42D3-8D77-762B2CC77C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02236" y="1116887"/>
            <a:ext cx="2688236" cy="2332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altLang="zh-CN" sz="13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4.1</a:t>
            </a:r>
            <a:endParaRPr sz="138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PA_库_Special Price Tittle…">
            <a:extLst>
              <a:ext uri="{FF2B5EF4-FFF2-40B4-BE49-F238E27FC236}">
                <a16:creationId xmlns:a16="http://schemas.microsoft.com/office/drawing/2014/main" id="{6F50CC61-89A9-4F1C-9E19-9F9E996555C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4948" y="3291348"/>
            <a:ext cx="3430426" cy="1520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3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</a:t>
            </a:r>
            <a:r>
              <a:rPr lang="en-US" altLang="zh-CN" sz="3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ront-End</a:t>
            </a:r>
          </a:p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3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Implementation</a:t>
            </a:r>
            <a:endParaRPr sz="35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7722EB4-0C6A-426C-B022-92AF74E766ED}"/>
              </a:ext>
            </a:extLst>
          </p:cNvPr>
          <p:cNvSpPr/>
          <p:nvPr/>
        </p:nvSpPr>
        <p:spPr>
          <a:xfrm>
            <a:off x="10934826" y="-19429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CEEE74-8D9D-4474-8791-92131E13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1" y="678261"/>
            <a:ext cx="2574739" cy="5226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327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C436C32-83AD-47BF-8768-0796B379289D}"/>
              </a:ext>
            </a:extLst>
          </p:cNvPr>
          <p:cNvSpPr/>
          <p:nvPr/>
        </p:nvSpPr>
        <p:spPr>
          <a:xfrm>
            <a:off x="3550387" y="-2254734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6900EC-9BDD-4612-9BE8-C02F24AD772A}"/>
              </a:ext>
            </a:extLst>
          </p:cNvPr>
          <p:cNvSpPr/>
          <p:nvPr/>
        </p:nvSpPr>
        <p:spPr>
          <a:xfrm>
            <a:off x="9908534" y="-209073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2A0FC58-71B8-41FE-B423-63105E7C1396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9B523F4-8EBD-4347-83A5-9DED2E321208}"/>
              </a:ext>
            </a:extLst>
          </p:cNvPr>
          <p:cNvSpPr/>
          <p:nvPr/>
        </p:nvSpPr>
        <p:spPr>
          <a:xfrm>
            <a:off x="1627225" y="1325881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56D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3546D446-FCA3-4FF1-B193-4BCB59240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8560" y="1477306"/>
            <a:ext cx="1031464" cy="279150"/>
          </a:xfrm>
          <a:prstGeom prst="rect">
            <a:avLst/>
          </a:prstGeom>
        </p:spPr>
      </p:pic>
      <p:sp>
        <p:nvSpPr>
          <p:cNvPr id="8" name="PA_库_Squared Features &amp; Services.…">
            <a:extLst>
              <a:ext uri="{FF2B5EF4-FFF2-40B4-BE49-F238E27FC236}">
                <a16:creationId xmlns:a16="http://schemas.microsoft.com/office/drawing/2014/main" id="{F663998B-6422-486E-AB70-96389EB6D4F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29360" y="1237802"/>
            <a:ext cx="4296560" cy="18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8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Virtual Try On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Try any clothes you want!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Convenient and safe~</a:t>
            </a:r>
          </a:p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AABF81B-217A-4D80-8437-6679C549F39C}"/>
              </a:ext>
            </a:extLst>
          </p:cNvPr>
          <p:cNvSpPr/>
          <p:nvPr/>
        </p:nvSpPr>
        <p:spPr>
          <a:xfrm>
            <a:off x="1606841" y="3058331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C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94EC46B-777B-4D95-B36D-0014C61B04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5092" y="3136264"/>
            <a:ext cx="422394" cy="422392"/>
          </a:xfrm>
          <a:prstGeom prst="rect">
            <a:avLst/>
          </a:prstGeom>
        </p:spPr>
      </p:pic>
      <p:sp>
        <p:nvSpPr>
          <p:cNvPr id="14" name="PA_库_Squared Features &amp; Services.…">
            <a:extLst>
              <a:ext uri="{FF2B5EF4-FFF2-40B4-BE49-F238E27FC236}">
                <a16:creationId xmlns:a16="http://schemas.microsoft.com/office/drawing/2014/main" id="{2884FB4A-7756-4861-ACE7-C55F7E5F0F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5790" y="2966054"/>
            <a:ext cx="6078024" cy="18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Customized Recommendation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Not only what they like 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But what you might like</a:t>
            </a:r>
          </a:p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C631C34-33A2-4858-A79A-E56E495BB233}"/>
              </a:ext>
            </a:extLst>
          </p:cNvPr>
          <p:cNvSpPr/>
          <p:nvPr/>
        </p:nvSpPr>
        <p:spPr>
          <a:xfrm>
            <a:off x="1627225" y="4864908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56D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E057C648-4C15-4EC0-A83C-D36507BEFC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7767" y="4961864"/>
            <a:ext cx="380916" cy="380916"/>
          </a:xfrm>
          <a:prstGeom prst="rect">
            <a:avLst/>
          </a:prstGeom>
        </p:spPr>
      </p:pic>
      <p:sp>
        <p:nvSpPr>
          <p:cNvPr id="18" name="PA_库_Squared Features &amp; Services.…">
            <a:extLst>
              <a:ext uri="{FF2B5EF4-FFF2-40B4-BE49-F238E27FC236}">
                <a16:creationId xmlns:a16="http://schemas.microsoft.com/office/drawing/2014/main" id="{75670173-1A35-4A57-8801-AF0222D0750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65789" y="4864908"/>
            <a:ext cx="4990069" cy="135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Maximize Functionality </a:t>
            </a:r>
            <a:endParaRPr sz="2800" b="1" dirty="0">
              <a:solidFill>
                <a:schemeClr val="bg1">
                  <a:lumMod val="8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Connect B &amp; C!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endParaRPr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9D9F9C-79F3-4A1A-B907-ADCD801115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966" y="1237802"/>
            <a:ext cx="2021668" cy="4103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180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C436C32-83AD-47BF-8768-0796B379289D}"/>
              </a:ext>
            </a:extLst>
          </p:cNvPr>
          <p:cNvSpPr/>
          <p:nvPr/>
        </p:nvSpPr>
        <p:spPr>
          <a:xfrm>
            <a:off x="3550387" y="-2254734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6900EC-9BDD-4612-9BE8-C02F24AD772A}"/>
              </a:ext>
            </a:extLst>
          </p:cNvPr>
          <p:cNvSpPr/>
          <p:nvPr/>
        </p:nvSpPr>
        <p:spPr>
          <a:xfrm>
            <a:off x="9908534" y="-209073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2A0FC58-71B8-41FE-B423-63105E7C1396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9B523F4-8EBD-4347-83A5-9DED2E321208}"/>
              </a:ext>
            </a:extLst>
          </p:cNvPr>
          <p:cNvSpPr/>
          <p:nvPr/>
        </p:nvSpPr>
        <p:spPr>
          <a:xfrm>
            <a:off x="1627225" y="1325881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56D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3546D446-FCA3-4FF1-B193-4BCB59240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8560" y="1477306"/>
            <a:ext cx="1031464" cy="279150"/>
          </a:xfrm>
          <a:prstGeom prst="rect">
            <a:avLst/>
          </a:prstGeom>
        </p:spPr>
      </p:pic>
      <p:sp>
        <p:nvSpPr>
          <p:cNvPr id="8" name="PA_库_Squared Features &amp; Services.…">
            <a:extLst>
              <a:ext uri="{FF2B5EF4-FFF2-40B4-BE49-F238E27FC236}">
                <a16:creationId xmlns:a16="http://schemas.microsoft.com/office/drawing/2014/main" id="{F663998B-6422-486E-AB70-96389EB6D4F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29360" y="1237802"/>
            <a:ext cx="4296560" cy="18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Virtual Try On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Try any clothes you want!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Convenient and safe~</a:t>
            </a:r>
          </a:p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AABF81B-217A-4D80-8437-6679C549F39C}"/>
              </a:ext>
            </a:extLst>
          </p:cNvPr>
          <p:cNvSpPr/>
          <p:nvPr/>
        </p:nvSpPr>
        <p:spPr>
          <a:xfrm>
            <a:off x="1606841" y="3058331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C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94EC46B-777B-4D95-B36D-0014C61B04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5092" y="3136264"/>
            <a:ext cx="422394" cy="422392"/>
          </a:xfrm>
          <a:prstGeom prst="rect">
            <a:avLst/>
          </a:prstGeom>
        </p:spPr>
      </p:pic>
      <p:sp>
        <p:nvSpPr>
          <p:cNvPr id="14" name="PA_库_Squared Features &amp; Services.…">
            <a:extLst>
              <a:ext uri="{FF2B5EF4-FFF2-40B4-BE49-F238E27FC236}">
                <a16:creationId xmlns:a16="http://schemas.microsoft.com/office/drawing/2014/main" id="{2884FB4A-7756-4861-ACE7-C55F7E5F0F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5790" y="2966054"/>
            <a:ext cx="6078024" cy="18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8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Customized Recommendation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Not only what they like 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But what you might like</a:t>
            </a:r>
          </a:p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C631C34-33A2-4858-A79A-E56E495BB233}"/>
              </a:ext>
            </a:extLst>
          </p:cNvPr>
          <p:cNvSpPr/>
          <p:nvPr/>
        </p:nvSpPr>
        <p:spPr>
          <a:xfrm>
            <a:off x="1627225" y="4864908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56D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E057C648-4C15-4EC0-A83C-D36507BEFC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7767" y="4961864"/>
            <a:ext cx="380916" cy="380916"/>
          </a:xfrm>
          <a:prstGeom prst="rect">
            <a:avLst/>
          </a:prstGeom>
        </p:spPr>
      </p:pic>
      <p:sp>
        <p:nvSpPr>
          <p:cNvPr id="18" name="PA_库_Squared Features &amp; Services.…">
            <a:extLst>
              <a:ext uri="{FF2B5EF4-FFF2-40B4-BE49-F238E27FC236}">
                <a16:creationId xmlns:a16="http://schemas.microsoft.com/office/drawing/2014/main" id="{75670173-1A35-4A57-8801-AF0222D0750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65789" y="4864908"/>
            <a:ext cx="4990069" cy="135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Maximize Functionality </a:t>
            </a:r>
            <a:endParaRPr sz="2800" b="1" dirty="0">
              <a:solidFill>
                <a:schemeClr val="bg1">
                  <a:lumMod val="8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Connect B &amp; C!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endParaRPr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D4D2B6A-9DCD-43A6-9370-3A21A8285E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04" y="1266212"/>
            <a:ext cx="2021668" cy="4103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5589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C436C32-83AD-47BF-8768-0796B379289D}"/>
              </a:ext>
            </a:extLst>
          </p:cNvPr>
          <p:cNvSpPr/>
          <p:nvPr/>
        </p:nvSpPr>
        <p:spPr>
          <a:xfrm>
            <a:off x="3550387" y="-2254734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6900EC-9BDD-4612-9BE8-C02F24AD772A}"/>
              </a:ext>
            </a:extLst>
          </p:cNvPr>
          <p:cNvSpPr/>
          <p:nvPr/>
        </p:nvSpPr>
        <p:spPr>
          <a:xfrm>
            <a:off x="9908534" y="-209073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2A0FC58-71B8-41FE-B423-63105E7C1396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9B523F4-8EBD-4347-83A5-9DED2E321208}"/>
              </a:ext>
            </a:extLst>
          </p:cNvPr>
          <p:cNvSpPr/>
          <p:nvPr/>
        </p:nvSpPr>
        <p:spPr>
          <a:xfrm>
            <a:off x="1627225" y="1325881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56D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3546D446-FCA3-4FF1-B193-4BCB59240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8560" y="1477306"/>
            <a:ext cx="1031464" cy="279150"/>
          </a:xfrm>
          <a:prstGeom prst="rect">
            <a:avLst/>
          </a:prstGeom>
        </p:spPr>
      </p:pic>
      <p:sp>
        <p:nvSpPr>
          <p:cNvPr id="8" name="PA_库_Squared Features &amp; Services.…">
            <a:extLst>
              <a:ext uri="{FF2B5EF4-FFF2-40B4-BE49-F238E27FC236}">
                <a16:creationId xmlns:a16="http://schemas.microsoft.com/office/drawing/2014/main" id="{F663998B-6422-486E-AB70-96389EB6D4F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29360" y="1237802"/>
            <a:ext cx="4296560" cy="18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Virtual Try On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Try any clothes you want!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Convenient and safe~</a:t>
            </a:r>
          </a:p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AABF81B-217A-4D80-8437-6679C549F39C}"/>
              </a:ext>
            </a:extLst>
          </p:cNvPr>
          <p:cNvSpPr/>
          <p:nvPr/>
        </p:nvSpPr>
        <p:spPr>
          <a:xfrm>
            <a:off x="1606841" y="3058331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C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94EC46B-777B-4D95-B36D-0014C61B04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5092" y="3136264"/>
            <a:ext cx="422394" cy="422392"/>
          </a:xfrm>
          <a:prstGeom prst="rect">
            <a:avLst/>
          </a:prstGeom>
        </p:spPr>
      </p:pic>
      <p:sp>
        <p:nvSpPr>
          <p:cNvPr id="14" name="PA_库_Squared Features &amp; Services.…">
            <a:extLst>
              <a:ext uri="{FF2B5EF4-FFF2-40B4-BE49-F238E27FC236}">
                <a16:creationId xmlns:a16="http://schemas.microsoft.com/office/drawing/2014/main" id="{2884FB4A-7756-4861-ACE7-C55F7E5F0F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5790" y="2966054"/>
            <a:ext cx="6078024" cy="18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Customized Recommendation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Not only what they like 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But what you might like</a:t>
            </a:r>
          </a:p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C631C34-33A2-4858-A79A-E56E495BB233}"/>
              </a:ext>
            </a:extLst>
          </p:cNvPr>
          <p:cNvSpPr/>
          <p:nvPr/>
        </p:nvSpPr>
        <p:spPr>
          <a:xfrm>
            <a:off x="1627225" y="4864908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56D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E057C648-4C15-4EC0-A83C-D36507BEFC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7767" y="4961864"/>
            <a:ext cx="380916" cy="380916"/>
          </a:xfrm>
          <a:prstGeom prst="rect">
            <a:avLst/>
          </a:prstGeom>
        </p:spPr>
      </p:pic>
      <p:sp>
        <p:nvSpPr>
          <p:cNvPr id="18" name="PA_库_Squared Features &amp; Services.…">
            <a:extLst>
              <a:ext uri="{FF2B5EF4-FFF2-40B4-BE49-F238E27FC236}">
                <a16:creationId xmlns:a16="http://schemas.microsoft.com/office/drawing/2014/main" id="{75670173-1A35-4A57-8801-AF0222D0750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65789" y="4864908"/>
            <a:ext cx="4990069" cy="135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8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Maximize Functionality </a:t>
            </a:r>
            <a:endParaRPr sz="28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Connect B &amp; C!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endParaRPr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DB2AA4B-B18A-44FE-88EA-C5F6A9F8A4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64" y="2704472"/>
            <a:ext cx="1446546" cy="2936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C9B7D5-5026-484E-A058-E56309749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91" y="1103927"/>
            <a:ext cx="1925722" cy="390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930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C86227D-B1C5-483C-8066-E87CDA97883B}"/>
              </a:ext>
            </a:extLst>
          </p:cNvPr>
          <p:cNvSpPr/>
          <p:nvPr/>
        </p:nvSpPr>
        <p:spPr>
          <a:xfrm>
            <a:off x="-1148613" y="4734406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7EB5B6-0236-494E-B51A-61AF8E407569}"/>
              </a:ext>
            </a:extLst>
          </p:cNvPr>
          <p:cNvSpPr/>
          <p:nvPr/>
        </p:nvSpPr>
        <p:spPr>
          <a:xfrm>
            <a:off x="5209534" y="4898406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15D74DD-705F-4520-A46C-D1E02E0A626B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库_LAYER 01…">
            <a:extLst>
              <a:ext uri="{FF2B5EF4-FFF2-40B4-BE49-F238E27FC236}">
                <a16:creationId xmlns:a16="http://schemas.microsoft.com/office/drawing/2014/main" id="{39A006FE-C00F-4D6C-B179-597728F057D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87615" y="1628394"/>
            <a:ext cx="4069975" cy="116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Database Design</a:t>
            </a:r>
          </a:p>
          <a:p>
            <a:pPr algn="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Add corresponding tags for the input clothes data to reduce workload of categorizing</a:t>
            </a:r>
            <a:r>
              <a:rPr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9" name="PA_库_LAYER 01…">
            <a:extLst>
              <a:ext uri="{FF2B5EF4-FFF2-40B4-BE49-F238E27FC236}">
                <a16:creationId xmlns:a16="http://schemas.microsoft.com/office/drawing/2014/main" id="{D4C472FD-4040-4BB2-9144-6A9C8207A98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60496" y="3892523"/>
            <a:ext cx="3197094" cy="83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Access to Customers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Provide try-on options for users</a:t>
            </a:r>
          </a:p>
        </p:txBody>
      </p:sp>
      <p:sp>
        <p:nvSpPr>
          <p:cNvPr id="10" name="PA_库_LAYER 01…">
            <a:extLst>
              <a:ext uri="{FF2B5EF4-FFF2-40B4-BE49-F238E27FC236}">
                <a16:creationId xmlns:a16="http://schemas.microsoft.com/office/drawing/2014/main" id="{3E5CB3B4-8842-47E8-95EB-D64D33DA3CC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484451" y="1611647"/>
            <a:ext cx="4139981" cy="116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Data Visualization</a:t>
            </a:r>
            <a:endParaRPr sz="2400" b="1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Help business users to operation management,</a:t>
            </a: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product planning, and innovation design.</a:t>
            </a:r>
            <a:endParaRPr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PA_库_LAYER 01…">
            <a:extLst>
              <a:ext uri="{FF2B5EF4-FFF2-40B4-BE49-F238E27FC236}">
                <a16:creationId xmlns:a16="http://schemas.microsoft.com/office/drawing/2014/main" id="{FC844CF4-C538-407B-88A2-7E62B93DD9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510559" y="3892523"/>
            <a:ext cx="3247812" cy="83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Information Security</a:t>
            </a:r>
            <a:endParaRPr sz="2400" b="1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Make tools more intelligent and safer.</a:t>
            </a:r>
            <a:endParaRPr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89BE53A-C964-4FF6-9CA1-1CE721A2F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987" y="864868"/>
            <a:ext cx="2262175" cy="45917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57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1519E-114C-4B44-AAFF-DF0C4DC74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8524">
            <a:off x="-794828" y="-1446921"/>
            <a:ext cx="7749979" cy="7749979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26C710E-F9C6-43A3-8265-5BC1A8EFC0B9}"/>
              </a:ext>
            </a:extLst>
          </p:cNvPr>
          <p:cNvSpPr/>
          <p:nvPr/>
        </p:nvSpPr>
        <p:spPr>
          <a:xfrm>
            <a:off x="9575799" y="2042006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库_$30">
            <a:extLst>
              <a:ext uri="{FF2B5EF4-FFF2-40B4-BE49-F238E27FC236}">
                <a16:creationId xmlns:a16="http://schemas.microsoft.com/office/drawing/2014/main" id="{D3189D08-A32F-42D3-8D77-762B2CC77C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02236" y="1116887"/>
            <a:ext cx="2688236" cy="2332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altLang="zh-CN" sz="13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4.2</a:t>
            </a:r>
            <a:endParaRPr sz="138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PA_库_Special Price Tittle…">
            <a:extLst>
              <a:ext uri="{FF2B5EF4-FFF2-40B4-BE49-F238E27FC236}">
                <a16:creationId xmlns:a16="http://schemas.microsoft.com/office/drawing/2014/main" id="{6F50CC61-89A9-4F1C-9E19-9F9E996555C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04820" y="3291348"/>
            <a:ext cx="4150688" cy="712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3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Back-End &amp; Testing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7722EB4-0C6A-426C-B022-92AF74E766ED}"/>
              </a:ext>
            </a:extLst>
          </p:cNvPr>
          <p:cNvSpPr/>
          <p:nvPr/>
        </p:nvSpPr>
        <p:spPr>
          <a:xfrm>
            <a:off x="10934826" y="-19429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8E1BE1-907B-4263-9265-E13D72E9F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08" y="562255"/>
            <a:ext cx="2689043" cy="545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49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C436C32-83AD-47BF-8768-0796B379289D}"/>
              </a:ext>
            </a:extLst>
          </p:cNvPr>
          <p:cNvSpPr/>
          <p:nvPr/>
        </p:nvSpPr>
        <p:spPr>
          <a:xfrm>
            <a:off x="3550387" y="-2254734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6900EC-9BDD-4612-9BE8-C02F24AD772A}"/>
              </a:ext>
            </a:extLst>
          </p:cNvPr>
          <p:cNvSpPr/>
          <p:nvPr/>
        </p:nvSpPr>
        <p:spPr>
          <a:xfrm>
            <a:off x="9908534" y="-209073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2A0FC58-71B8-41FE-B423-63105E7C1396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6" name="Picture 8" descr="Docker | MongoDB Create Container with Docker Quick &amp; Easy">
            <a:extLst>
              <a:ext uri="{FF2B5EF4-FFF2-40B4-BE49-F238E27FC236}">
                <a16:creationId xmlns:a16="http://schemas.microsoft.com/office/drawing/2014/main" id="{47D0DCD4-9AA6-48DD-A8AA-AA7D9BE60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60" y="1552735"/>
            <a:ext cx="3725333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ython REST API with Flask - Source Dexter">
            <a:extLst>
              <a:ext uri="{FF2B5EF4-FFF2-40B4-BE49-F238E27FC236}">
                <a16:creationId xmlns:a16="http://schemas.microsoft.com/office/drawing/2014/main" id="{B1307B2C-2202-4DEF-8353-31900369B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1" r="1869"/>
          <a:stretch/>
        </p:blipFill>
        <p:spPr bwMode="auto">
          <a:xfrm>
            <a:off x="855970" y="1844537"/>
            <a:ext cx="4412921" cy="316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t Week at WETRA - Wetra.ca">
            <a:extLst>
              <a:ext uri="{FF2B5EF4-FFF2-40B4-BE49-F238E27FC236}">
                <a16:creationId xmlns:a16="http://schemas.microsoft.com/office/drawing/2014/main" id="{7A2599E3-78CA-43BE-BFCF-5D79B9707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52" y="2714625"/>
            <a:ext cx="2667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082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D7DF4E5-E10E-4CC6-ACD2-35E04A55701B}"/>
              </a:ext>
            </a:extLst>
          </p:cNvPr>
          <p:cNvSpPr/>
          <p:nvPr/>
        </p:nvSpPr>
        <p:spPr>
          <a:xfrm>
            <a:off x="8304276" y="2369213"/>
            <a:ext cx="5198905" cy="5198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1FBD8-42B9-4B0F-9DA2-4260DFBCA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9083" y="-1231612"/>
            <a:ext cx="9379313" cy="1031724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023C3B-9B2F-467B-9635-1DFAEABE4580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AutoShape 6" descr="img">
            <a:extLst>
              <a:ext uri="{FF2B5EF4-FFF2-40B4-BE49-F238E27FC236}">
                <a16:creationId xmlns:a16="http://schemas.microsoft.com/office/drawing/2014/main" id="{F487BD93-0208-40CC-93ED-B88363CA94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34946" y="1274445"/>
            <a:ext cx="125730" cy="12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6" name="Picture 12" descr="是时候扔掉Postman 了，Apifox 真香！ - 知乎">
            <a:extLst>
              <a:ext uri="{FF2B5EF4-FFF2-40B4-BE49-F238E27FC236}">
                <a16:creationId xmlns:a16="http://schemas.microsoft.com/office/drawing/2014/main" id="{71F7B716-00AB-45AD-A2FC-674BDF86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356" y="4019726"/>
            <a:ext cx="3379001" cy="14382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_库_Price Table…">
            <a:extLst>
              <a:ext uri="{FF2B5EF4-FFF2-40B4-BE49-F238E27FC236}">
                <a16:creationId xmlns:a16="http://schemas.microsoft.com/office/drawing/2014/main" id="{8B6B2D38-F77E-4068-BAAF-A30DB3C399B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26572" y="2252633"/>
            <a:ext cx="6104306" cy="2602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Version Control System </a:t>
            </a:r>
          </a:p>
          <a:p>
            <a: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</a:t>
            </a:r>
          </a:p>
          <a:p>
            <a: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Interface Management System</a:t>
            </a:r>
            <a:endParaRPr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044" name="Picture 20" descr="Git and Github Essentials. Git and GitHub are two popular terms… | by  Vishnuvarshan P | Medium">
            <a:extLst>
              <a:ext uri="{FF2B5EF4-FFF2-40B4-BE49-F238E27FC236}">
                <a16:creationId xmlns:a16="http://schemas.microsoft.com/office/drawing/2014/main" id="{4FF2EFC8-ED66-43CE-9EA9-8518CB091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628" y="1975270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157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C436C32-83AD-47BF-8768-0796B379289D}"/>
              </a:ext>
            </a:extLst>
          </p:cNvPr>
          <p:cNvSpPr/>
          <p:nvPr/>
        </p:nvSpPr>
        <p:spPr>
          <a:xfrm>
            <a:off x="3550387" y="-2254734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6900EC-9BDD-4612-9BE8-C02F24AD772A}"/>
              </a:ext>
            </a:extLst>
          </p:cNvPr>
          <p:cNvSpPr/>
          <p:nvPr/>
        </p:nvSpPr>
        <p:spPr>
          <a:xfrm>
            <a:off x="9908534" y="-209073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2A0FC58-71B8-41FE-B423-63105E7C1396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60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库_Price Table…">
            <a:extLst>
              <a:ext uri="{FF2B5EF4-FFF2-40B4-BE49-F238E27FC236}">
                <a16:creationId xmlns:a16="http://schemas.microsoft.com/office/drawing/2014/main" id="{6F8E23D0-07A0-4B56-8381-96BCC493EF8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19019" y="2792306"/>
            <a:ext cx="2323815" cy="1273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 Few </a:t>
            </a:r>
          </a:p>
          <a:p>
            <a: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Commits</a:t>
            </a:r>
            <a:endParaRPr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FA061B2-6412-48D3-A343-48890B42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476" y="634828"/>
            <a:ext cx="7750116" cy="5588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657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41FBD8-42B9-4B0F-9DA2-4260DFBCA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9083" y="-1231612"/>
            <a:ext cx="9379313" cy="10317246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34BA2B62-7DCF-4ADA-8ECB-24F436E75DAA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75D6AF45-1DFF-4FBC-B11B-7109326A96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57"/>
          <a:stretch/>
        </p:blipFill>
        <p:spPr>
          <a:xfrm>
            <a:off x="2997200" y="910812"/>
            <a:ext cx="8263468" cy="5036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PA_库_Price Table…">
            <a:extLst>
              <a:ext uri="{FF2B5EF4-FFF2-40B4-BE49-F238E27FC236}">
                <a16:creationId xmlns:a16="http://schemas.microsoft.com/office/drawing/2014/main" id="{121F2D23-5242-483C-A781-F737B1B97A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89318" y="2707639"/>
            <a:ext cx="2323815" cy="1273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Interface</a:t>
            </a:r>
          </a:p>
          <a:p>
            <a: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Example</a:t>
            </a:r>
            <a:endParaRPr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261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1519E-114C-4B44-AAFF-DF0C4DC74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8524">
            <a:off x="-836187" y="-1263801"/>
            <a:ext cx="6479137" cy="6479137"/>
          </a:xfrm>
          <a:prstGeom prst="rect">
            <a:avLst/>
          </a:prstGeom>
        </p:spPr>
      </p:pic>
      <p:sp>
        <p:nvSpPr>
          <p:cNvPr id="6" name="PA_库_$30">
            <a:extLst>
              <a:ext uri="{FF2B5EF4-FFF2-40B4-BE49-F238E27FC236}">
                <a16:creationId xmlns:a16="http://schemas.microsoft.com/office/drawing/2014/main" id="{D3189D08-A32F-42D3-8D77-762B2CC77C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95503" y="715544"/>
            <a:ext cx="1056379" cy="2374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sz="13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sz="138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PA_库_Special Price Tittle…">
            <a:extLst>
              <a:ext uri="{FF2B5EF4-FFF2-40B4-BE49-F238E27FC236}">
                <a16:creationId xmlns:a16="http://schemas.microsoft.com/office/drawing/2014/main" id="{6F50CC61-89A9-4F1C-9E19-9F9E996555C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58011" y="2042006"/>
            <a:ext cx="2282600" cy="166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5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Background and Motivation</a:t>
            </a:r>
          </a:p>
        </p:txBody>
      </p:sp>
      <p:pic>
        <p:nvPicPr>
          <p:cNvPr id="1026" name="Picture 2" descr="购搭3D虚拟试衣镜技术详解">
            <a:extLst>
              <a:ext uri="{FF2B5EF4-FFF2-40B4-BE49-F238E27FC236}">
                <a16:creationId xmlns:a16="http://schemas.microsoft.com/office/drawing/2014/main" id="{CC003C7B-1943-4B7B-BEDB-629662B9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632" y="1878254"/>
            <a:ext cx="6738637" cy="359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2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C86227D-B1C5-483C-8066-E87CDA97883B}"/>
              </a:ext>
            </a:extLst>
          </p:cNvPr>
          <p:cNvSpPr/>
          <p:nvPr/>
        </p:nvSpPr>
        <p:spPr>
          <a:xfrm>
            <a:off x="-1148613" y="4734406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7EB5B6-0236-494E-B51A-61AF8E407569}"/>
              </a:ext>
            </a:extLst>
          </p:cNvPr>
          <p:cNvSpPr/>
          <p:nvPr/>
        </p:nvSpPr>
        <p:spPr>
          <a:xfrm>
            <a:off x="5209534" y="4898406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15D74DD-705F-4520-A46C-D1E02E0A626B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1A05C-C962-49C6-B3F7-DF7AE3B3EB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34"/>
          <a:stretch/>
        </p:blipFill>
        <p:spPr>
          <a:xfrm>
            <a:off x="611466" y="2578008"/>
            <a:ext cx="10969068" cy="3562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PA_库_Price Table…">
            <a:extLst>
              <a:ext uri="{FF2B5EF4-FFF2-40B4-BE49-F238E27FC236}">
                <a16:creationId xmlns:a16="http://schemas.microsoft.com/office/drawing/2014/main" id="{26B46DDE-BC15-4558-AB21-3B444E01DA7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485646" y="1250600"/>
            <a:ext cx="3220707" cy="608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Test Example</a:t>
            </a:r>
            <a:endParaRPr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57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6E427EB-33D0-014F-9FD4-BE68CD3B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15" y="308343"/>
            <a:ext cx="4058038" cy="24325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78B3F5B-0A1E-A44F-90D9-83E781441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669" y="3443988"/>
            <a:ext cx="4173887" cy="20189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7B24F70-7E20-4804-B03E-2DB8555C6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853" y="612824"/>
            <a:ext cx="6378493" cy="548687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696BF0F-035B-4355-8489-AF64549EE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717" y="966261"/>
            <a:ext cx="8072046" cy="503473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96B700A-F3BB-4079-91D2-87668843D9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8" y="1005317"/>
            <a:ext cx="8072046" cy="504502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D5D3109-B095-7D46-80F8-1062B379E377}"/>
              </a:ext>
            </a:extLst>
          </p:cNvPr>
          <p:cNvGrpSpPr/>
          <p:nvPr/>
        </p:nvGrpSpPr>
        <p:grpSpPr>
          <a:xfrm>
            <a:off x="915395" y="1615475"/>
            <a:ext cx="2533230" cy="968510"/>
            <a:chOff x="1292164" y="1608437"/>
            <a:chExt cx="2310796" cy="968510"/>
          </a:xfrm>
        </p:grpSpPr>
        <p:sp>
          <p:nvSpPr>
            <p:cNvPr id="6" name="TextBox 106">
              <a:extLst>
                <a:ext uri="{FF2B5EF4-FFF2-40B4-BE49-F238E27FC236}">
                  <a16:creationId xmlns:a16="http://schemas.microsoft.com/office/drawing/2014/main" id="{5881DCC8-4644-3E4B-A93A-32ED25F7ADFE}"/>
                </a:ext>
              </a:extLst>
            </p:cNvPr>
            <p:cNvSpPr txBox="1"/>
            <p:nvPr/>
          </p:nvSpPr>
          <p:spPr>
            <a:xfrm>
              <a:off x="1292164" y="1608437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Unit Test</a:t>
              </a:r>
              <a:endParaRPr lang="id-ID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" name="TextBox 108">
              <a:extLst>
                <a:ext uri="{FF2B5EF4-FFF2-40B4-BE49-F238E27FC236}">
                  <a16:creationId xmlns:a16="http://schemas.microsoft.com/office/drawing/2014/main" id="{FABA67D9-5F72-C14F-80D3-B668A76A646F}"/>
                </a:ext>
              </a:extLst>
            </p:cNvPr>
            <p:cNvSpPr txBox="1"/>
            <p:nvPr/>
          </p:nvSpPr>
          <p:spPr>
            <a:xfrm>
              <a:off x="1293077" y="1930616"/>
              <a:ext cx="2309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Test for every interfaces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DDB733A-B2C4-0F47-B0CA-AE038633AC13}"/>
              </a:ext>
            </a:extLst>
          </p:cNvPr>
          <p:cNvGrpSpPr/>
          <p:nvPr/>
        </p:nvGrpSpPr>
        <p:grpSpPr>
          <a:xfrm>
            <a:off x="900564" y="2695422"/>
            <a:ext cx="2713571" cy="1799507"/>
            <a:chOff x="1292164" y="1608437"/>
            <a:chExt cx="2475302" cy="1799507"/>
          </a:xfrm>
        </p:grpSpPr>
        <p:sp>
          <p:nvSpPr>
            <p:cNvPr id="9" name="TextBox 106">
              <a:extLst>
                <a:ext uri="{FF2B5EF4-FFF2-40B4-BE49-F238E27FC236}">
                  <a16:creationId xmlns:a16="http://schemas.microsoft.com/office/drawing/2014/main" id="{6019CAFC-613E-9140-9E9F-C22D4DC98CCB}"/>
                </a:ext>
              </a:extLst>
            </p:cNvPr>
            <p:cNvSpPr txBox="1"/>
            <p:nvPr/>
          </p:nvSpPr>
          <p:spPr>
            <a:xfrm>
              <a:off x="1292164" y="1608437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Component Test</a:t>
              </a:r>
              <a:endParaRPr lang="id-ID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0" name="TextBox 108">
              <a:extLst>
                <a:ext uri="{FF2B5EF4-FFF2-40B4-BE49-F238E27FC236}">
                  <a16:creationId xmlns:a16="http://schemas.microsoft.com/office/drawing/2014/main" id="{DCA48E58-4D95-1B40-AC36-D61FAF5CBCEB}"/>
                </a:ext>
              </a:extLst>
            </p:cNvPr>
            <p:cNvSpPr txBox="1"/>
            <p:nvPr/>
          </p:nvSpPr>
          <p:spPr>
            <a:xfrm>
              <a:off x="1293077" y="1930616"/>
              <a:ext cx="247438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Mock</a:t>
              </a: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Test</a:t>
              </a:r>
              <a:r>
                <a:rPr lang="id-ID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Medium" panose="020B0600000000000000"/>
                  <a:cs typeface="Segoe UI Light" panose="020B0502040204020203" pitchFamily="34" charset="0"/>
                </a:rPr>
                <a:t>for</a:t>
              </a: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Medium" panose="020B0600000000000000"/>
                  <a:cs typeface="Segoe UI Light" panose="020B0502040204020203" pitchFamily="34" charset="0"/>
                </a:rPr>
                <a:t> </a:t>
              </a: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Medium" panose="020B0600000000000000"/>
                  <a:cs typeface="Segoe UI Light" panose="020B0502040204020203" pitchFamily="34" charset="0"/>
                </a:rPr>
                <a:t>frontend</a:t>
              </a:r>
              <a:endParaRPr lang="id-ID" b="1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Medium" panose="020B0600000000000000"/>
                <a:cs typeface="Segoe UI Light" panose="020B0502040204020203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REST API </a:t>
              </a: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Test</a:t>
              </a: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for</a:t>
              </a: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backend</a:t>
              </a:r>
              <a:endParaRPr lang="id-ID" b="1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 Light" panose="020B0502040204020203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Algorithem</a:t>
              </a: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Demo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3CF63C-779A-8744-9A66-21DC8703064D}"/>
              </a:ext>
            </a:extLst>
          </p:cNvPr>
          <p:cNvGrpSpPr/>
          <p:nvPr/>
        </p:nvGrpSpPr>
        <p:grpSpPr>
          <a:xfrm>
            <a:off x="915395" y="4674041"/>
            <a:ext cx="2533230" cy="691511"/>
            <a:chOff x="1292164" y="1608437"/>
            <a:chExt cx="2310796" cy="691511"/>
          </a:xfrm>
        </p:grpSpPr>
        <p:sp>
          <p:nvSpPr>
            <p:cNvPr id="13" name="TextBox 106">
              <a:extLst>
                <a:ext uri="{FF2B5EF4-FFF2-40B4-BE49-F238E27FC236}">
                  <a16:creationId xmlns:a16="http://schemas.microsoft.com/office/drawing/2014/main" id="{798356FB-16BD-DB4A-ACDE-E2A83957F61E}"/>
                </a:ext>
              </a:extLst>
            </p:cNvPr>
            <p:cNvSpPr txBox="1"/>
            <p:nvPr/>
          </p:nvSpPr>
          <p:spPr>
            <a:xfrm>
              <a:off x="1292164" y="1608437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System Test</a:t>
              </a:r>
              <a:endParaRPr lang="id-ID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4" name="TextBox 108">
              <a:extLst>
                <a:ext uri="{FF2B5EF4-FFF2-40B4-BE49-F238E27FC236}">
                  <a16:creationId xmlns:a16="http://schemas.microsoft.com/office/drawing/2014/main" id="{810F6278-787B-FE4B-8CE5-3404414C4B93}"/>
                </a:ext>
              </a:extLst>
            </p:cNvPr>
            <p:cNvSpPr txBox="1"/>
            <p:nvPr/>
          </p:nvSpPr>
          <p:spPr>
            <a:xfrm>
              <a:off x="1293077" y="1930616"/>
              <a:ext cx="2309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* </a:t>
              </a:r>
              <a:r>
                <a:rPr lang="id-ID" altLang="zh-CN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APP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BF6F9BD-A842-FE40-84B6-6D78BBE0F92E}"/>
              </a:ext>
            </a:extLst>
          </p:cNvPr>
          <p:cNvGrpSpPr/>
          <p:nvPr/>
        </p:nvGrpSpPr>
        <p:grpSpPr>
          <a:xfrm>
            <a:off x="900564" y="5542691"/>
            <a:ext cx="2533230" cy="968510"/>
            <a:chOff x="1292164" y="1608437"/>
            <a:chExt cx="2310796" cy="968510"/>
          </a:xfrm>
        </p:grpSpPr>
        <p:sp>
          <p:nvSpPr>
            <p:cNvPr id="17" name="TextBox 106">
              <a:extLst>
                <a:ext uri="{FF2B5EF4-FFF2-40B4-BE49-F238E27FC236}">
                  <a16:creationId xmlns:a16="http://schemas.microsoft.com/office/drawing/2014/main" id="{07A7A449-5804-E342-AFFB-6BEB3B98C61B}"/>
                </a:ext>
              </a:extLst>
            </p:cNvPr>
            <p:cNvSpPr txBox="1"/>
            <p:nvPr/>
          </p:nvSpPr>
          <p:spPr>
            <a:xfrm>
              <a:off x="1292164" y="1608437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Performance Test</a:t>
              </a:r>
              <a:endParaRPr lang="id-ID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8" name="TextBox 108">
              <a:extLst>
                <a:ext uri="{FF2B5EF4-FFF2-40B4-BE49-F238E27FC236}">
                  <a16:creationId xmlns:a16="http://schemas.microsoft.com/office/drawing/2014/main" id="{65EB2B49-A0E1-7242-AE0C-F073EFBCB1A9}"/>
                </a:ext>
              </a:extLst>
            </p:cNvPr>
            <p:cNvSpPr txBox="1"/>
            <p:nvPr/>
          </p:nvSpPr>
          <p:spPr>
            <a:xfrm>
              <a:off x="1293077" y="1930616"/>
              <a:ext cx="2309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Speed</a:t>
              </a: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test</a:t>
              </a:r>
              <a:endParaRPr lang="id-ID" b="1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 Light" panose="020B0502040204020203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Stress testing</a:t>
              </a:r>
            </a:p>
          </p:txBody>
        </p:sp>
      </p:grpSp>
      <p:sp>
        <p:nvSpPr>
          <p:cNvPr id="23" name="TextBox 106">
            <a:extLst>
              <a:ext uri="{FF2B5EF4-FFF2-40B4-BE49-F238E27FC236}">
                <a16:creationId xmlns:a16="http://schemas.microsoft.com/office/drawing/2014/main" id="{85AD1AE7-6949-6447-9CBA-D6CB2D748DF6}"/>
              </a:ext>
            </a:extLst>
          </p:cNvPr>
          <p:cNvSpPr txBox="1"/>
          <p:nvPr/>
        </p:nvSpPr>
        <p:spPr>
          <a:xfrm>
            <a:off x="7414447" y="5880652"/>
            <a:ext cx="2300329" cy="43809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600" b="1" dirty="0"/>
              <a:t>40 Threads Stress Test</a:t>
            </a:r>
            <a:endParaRPr lang="zh-CN" altLang="en-US" sz="1600" b="1" dirty="0"/>
          </a:p>
        </p:txBody>
      </p:sp>
      <p:sp>
        <p:nvSpPr>
          <p:cNvPr id="24" name="PA_库_Price Table…">
            <a:extLst>
              <a:ext uri="{FF2B5EF4-FFF2-40B4-BE49-F238E27FC236}">
                <a16:creationId xmlns:a16="http://schemas.microsoft.com/office/drawing/2014/main" id="{B48536D9-1C8B-43D0-B1A5-5D0C10F26C1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23010" y="593338"/>
            <a:ext cx="3220707" cy="608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pPr>
            <a:r>
              <a:rPr lang="en-US" sz="36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Test Example</a:t>
            </a:r>
            <a:endParaRPr sz="36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TextBox 106">
            <a:extLst>
              <a:ext uri="{FF2B5EF4-FFF2-40B4-BE49-F238E27FC236}">
                <a16:creationId xmlns:a16="http://schemas.microsoft.com/office/drawing/2014/main" id="{F84A463B-0D0F-9D42-B68C-0181C4F2BA08}"/>
              </a:ext>
            </a:extLst>
          </p:cNvPr>
          <p:cNvSpPr txBox="1"/>
          <p:nvPr/>
        </p:nvSpPr>
        <p:spPr>
          <a:xfrm>
            <a:off x="6621593" y="2953775"/>
            <a:ext cx="3980916" cy="43809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600" b="1" dirty="0"/>
              <a:t>Average response time for GET Request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15639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1519E-114C-4B44-AAFF-DF0C4DC74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8524">
            <a:off x="-794828" y="-1446921"/>
            <a:ext cx="7749979" cy="7749979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26C710E-F9C6-43A3-8265-5BC1A8EFC0B9}"/>
              </a:ext>
            </a:extLst>
          </p:cNvPr>
          <p:cNvSpPr/>
          <p:nvPr/>
        </p:nvSpPr>
        <p:spPr>
          <a:xfrm>
            <a:off x="9575799" y="2042006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库_$30">
            <a:extLst>
              <a:ext uri="{FF2B5EF4-FFF2-40B4-BE49-F238E27FC236}">
                <a16:creationId xmlns:a16="http://schemas.microsoft.com/office/drawing/2014/main" id="{D3189D08-A32F-42D3-8D77-762B2CC77C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02236" y="1116887"/>
            <a:ext cx="2688236" cy="2332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altLang="zh-CN" sz="13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4.3</a:t>
            </a:r>
            <a:endParaRPr sz="138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PA_库_Special Price Tittle…">
            <a:extLst>
              <a:ext uri="{FF2B5EF4-FFF2-40B4-BE49-F238E27FC236}">
                <a16:creationId xmlns:a16="http://schemas.microsoft.com/office/drawing/2014/main" id="{6F50CC61-89A9-4F1C-9E19-9F9E996555C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4956" y="3291348"/>
            <a:ext cx="3430426" cy="1520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3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Algorithm </a:t>
            </a:r>
          </a:p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3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Implementation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7722EB4-0C6A-426C-B022-92AF74E766ED}"/>
              </a:ext>
            </a:extLst>
          </p:cNvPr>
          <p:cNvSpPr/>
          <p:nvPr/>
        </p:nvSpPr>
        <p:spPr>
          <a:xfrm>
            <a:off x="10934826" y="-19429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8E1BE1-907B-4263-9265-E13D72E9F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08" y="562255"/>
            <a:ext cx="2689043" cy="545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9893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C436C32-83AD-47BF-8768-0796B379289D}"/>
              </a:ext>
            </a:extLst>
          </p:cNvPr>
          <p:cNvSpPr/>
          <p:nvPr/>
        </p:nvSpPr>
        <p:spPr>
          <a:xfrm>
            <a:off x="3555399" y="-1793069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6900EC-9BDD-4612-9BE8-C02F24AD772A}"/>
              </a:ext>
            </a:extLst>
          </p:cNvPr>
          <p:cNvSpPr/>
          <p:nvPr/>
        </p:nvSpPr>
        <p:spPr>
          <a:xfrm>
            <a:off x="9908534" y="-209073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2A0FC58-71B8-41FE-B423-63105E7C1396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PA_库_Squared Features &amp; Services.…">
            <a:extLst>
              <a:ext uri="{FF2B5EF4-FFF2-40B4-BE49-F238E27FC236}">
                <a16:creationId xmlns:a16="http://schemas.microsoft.com/office/drawing/2014/main" id="{F663998B-6422-486E-AB70-96389EB6D4F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45644" y="1729264"/>
            <a:ext cx="2718786" cy="1064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 Get cloth mask</a:t>
            </a:r>
            <a:endParaRPr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Let the computer know what the cloth is like</a:t>
            </a:r>
            <a:endParaRPr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94EC46B-777B-4D95-B36D-0014C61B0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5092" y="3136264"/>
            <a:ext cx="422394" cy="422392"/>
          </a:xfrm>
          <a:prstGeom prst="rect">
            <a:avLst/>
          </a:prstGeom>
        </p:spPr>
      </p:pic>
      <p:sp>
        <p:nvSpPr>
          <p:cNvPr id="14" name="PA_库_Squared Features &amp; Services.…">
            <a:extLst>
              <a:ext uri="{FF2B5EF4-FFF2-40B4-BE49-F238E27FC236}">
                <a16:creationId xmlns:a16="http://schemas.microsoft.com/office/drawing/2014/main" id="{2884FB4A-7756-4861-ACE7-C55F7E5F0F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80838" y="4578557"/>
            <a:ext cx="2274561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 Get human mask</a:t>
            </a:r>
          </a:p>
          <a:p>
            <a:r>
              <a:rPr lang="en-US" altLang="zh-CN" sz="1600" dirty="0">
                <a:solidFill>
                  <a:srgbClr val="67718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ileron Light"/>
              </a:rPr>
              <a:t>Let the computer know where the cloth should be</a:t>
            </a:r>
            <a:endParaRPr lang="zh-CN" altLang="zh-CN" sz="1600" dirty="0">
              <a:solidFill>
                <a:srgbClr val="67718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ileron Light"/>
            </a:endParaRPr>
          </a:p>
        </p:txBody>
      </p:sp>
      <p:sp>
        <p:nvSpPr>
          <p:cNvPr id="18" name="PA_库_Squared Features &amp; Services.…">
            <a:extLst>
              <a:ext uri="{FF2B5EF4-FFF2-40B4-BE49-F238E27FC236}">
                <a16:creationId xmlns:a16="http://schemas.microsoft.com/office/drawing/2014/main" id="{75670173-1A35-4A57-8801-AF0222D0750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242108" y="1227192"/>
            <a:ext cx="2718786" cy="1064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 Virtual try-on</a:t>
            </a:r>
            <a:endParaRPr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Transform the cloth and</a:t>
            </a:r>
            <a:b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put it on human body</a:t>
            </a:r>
            <a:endParaRPr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54" name="Picture 6" descr="0">
            <a:extLst>
              <a:ext uri="{FF2B5EF4-FFF2-40B4-BE49-F238E27FC236}">
                <a16:creationId xmlns:a16="http://schemas.microsoft.com/office/drawing/2014/main" id="{61054AE6-DCC7-0F4A-A759-20A360481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24" y="1447164"/>
            <a:ext cx="12700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0">
            <a:extLst>
              <a:ext uri="{FF2B5EF4-FFF2-40B4-BE49-F238E27FC236}">
                <a16:creationId xmlns:a16="http://schemas.microsoft.com/office/drawing/2014/main" id="{F5D9D788-EA01-DB43-9393-02FF4C2D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628" y="1447164"/>
            <a:ext cx="12700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0">
            <a:extLst>
              <a:ext uri="{FF2B5EF4-FFF2-40B4-BE49-F238E27FC236}">
                <a16:creationId xmlns:a16="http://schemas.microsoft.com/office/drawing/2014/main" id="{7C7B9DFB-0C61-9540-9B2E-5A8069E8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430" y="4016119"/>
            <a:ext cx="1175882" cy="179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0">
            <a:extLst>
              <a:ext uri="{FF2B5EF4-FFF2-40B4-BE49-F238E27FC236}">
                <a16:creationId xmlns:a16="http://schemas.microsoft.com/office/drawing/2014/main" id="{8803FAA6-F7FE-0B45-A8C9-EE1AE375F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24" y="3984021"/>
            <a:ext cx="1395081" cy="186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片包含 服装, 衬衫, 游戏机, 裙子&#10;&#10;描述已自动生成">
            <a:extLst>
              <a:ext uri="{FF2B5EF4-FFF2-40B4-BE49-F238E27FC236}">
                <a16:creationId xmlns:a16="http://schemas.microsoft.com/office/drawing/2014/main" id="{3636C0EC-BBCB-C14E-9391-3210CFD4F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1" t="25388" r="11520" b="14050"/>
          <a:stretch/>
        </p:blipFill>
        <p:spPr>
          <a:xfrm>
            <a:off x="8744175" y="2585273"/>
            <a:ext cx="1175882" cy="13537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35B72B-F083-AB43-8EFA-57F5C5126E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4175" y="4014526"/>
            <a:ext cx="1215194" cy="1799099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9FC96FC-2443-964F-891F-AA2D4F813D3A}"/>
              </a:ext>
            </a:extLst>
          </p:cNvPr>
          <p:cNvCxnSpPr>
            <a:stCxn id="2056" idx="3"/>
            <a:endCxn id="2054" idx="1"/>
          </p:cNvCxnSpPr>
          <p:nvPr/>
        </p:nvCxnSpPr>
        <p:spPr>
          <a:xfrm>
            <a:off x="5055628" y="2291714"/>
            <a:ext cx="650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79B6263-82C9-D64C-AAA1-FF10C7ABD56D}"/>
              </a:ext>
            </a:extLst>
          </p:cNvPr>
          <p:cNvCxnSpPr>
            <a:stCxn id="2058" idx="3"/>
            <a:endCxn id="2060" idx="1"/>
          </p:cNvCxnSpPr>
          <p:nvPr/>
        </p:nvCxnSpPr>
        <p:spPr>
          <a:xfrm flipV="1">
            <a:off x="5013312" y="4914075"/>
            <a:ext cx="692812" cy="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8DD6B4D4-0E71-CF47-8764-1AC9120E2F31}"/>
              </a:ext>
            </a:extLst>
          </p:cNvPr>
          <p:cNvSpPr/>
          <p:nvPr/>
        </p:nvSpPr>
        <p:spPr>
          <a:xfrm>
            <a:off x="7280031" y="2110154"/>
            <a:ext cx="691661" cy="29166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9D527C8C-E711-2547-8671-7C9C03311945}"/>
              </a:ext>
            </a:extLst>
          </p:cNvPr>
          <p:cNvSpPr txBox="1">
            <a:spLocks/>
          </p:cNvSpPr>
          <p:nvPr/>
        </p:nvSpPr>
        <p:spPr>
          <a:xfrm>
            <a:off x="972210" y="908936"/>
            <a:ext cx="4661055" cy="7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Algorithm Framework</a:t>
            </a:r>
          </a:p>
        </p:txBody>
      </p:sp>
    </p:spTree>
    <p:extLst>
      <p:ext uri="{BB962C8B-B14F-4D97-AF65-F5344CB8AC3E}">
        <p14:creationId xmlns:p14="http://schemas.microsoft.com/office/powerpoint/2010/main" val="2525232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D7DF4E5-E10E-4CC6-ACD2-35E04A55701B}"/>
              </a:ext>
            </a:extLst>
          </p:cNvPr>
          <p:cNvSpPr/>
          <p:nvPr/>
        </p:nvSpPr>
        <p:spPr>
          <a:xfrm>
            <a:off x="8304276" y="2369213"/>
            <a:ext cx="5198905" cy="5198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1FBD8-42B9-4B0F-9DA2-4260DFBCA4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9083" y="-1231612"/>
            <a:ext cx="9379313" cy="1031724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023C3B-9B2F-467B-9635-1DFAEABE4580}"/>
              </a:ext>
            </a:extLst>
          </p:cNvPr>
          <p:cNvSpPr/>
          <p:nvPr/>
        </p:nvSpPr>
        <p:spPr>
          <a:xfrm>
            <a:off x="370329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WechatIMG1424.jpeg</a:t>
            </a:r>
            <a:endParaRPr lang="zh-CN" altLang="en-US" dirty="0"/>
          </a:p>
        </p:txBody>
      </p:sp>
      <p:sp>
        <p:nvSpPr>
          <p:cNvPr id="8" name="PA_库_$20">
            <a:extLst>
              <a:ext uri="{FF2B5EF4-FFF2-40B4-BE49-F238E27FC236}">
                <a16:creationId xmlns:a16="http://schemas.microsoft.com/office/drawing/2014/main" id="{9EE83ED0-F0E3-4D27-B8B2-B60627736E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79180" y="4652724"/>
            <a:ext cx="3621774" cy="107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pPr algn="ctr"/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Fuse three deep learning models into one </a:t>
            </a:r>
            <a:b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and refactor algorithm codes</a:t>
            </a:r>
            <a:endParaRPr 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PA_库_$20">
            <a:extLst>
              <a:ext uri="{FF2B5EF4-FFF2-40B4-BE49-F238E27FC236}">
                <a16:creationId xmlns:a16="http://schemas.microsoft.com/office/drawing/2014/main" id="{F53552E9-6531-4EF1-8C87-D97C909446C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204753" y="3928202"/>
            <a:ext cx="65" cy="540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endParaRPr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91BFA53D-0577-834C-9209-6402C6A8253C}"/>
              </a:ext>
            </a:extLst>
          </p:cNvPr>
          <p:cNvSpPr txBox="1">
            <a:spLocks/>
          </p:cNvSpPr>
          <p:nvPr/>
        </p:nvSpPr>
        <p:spPr>
          <a:xfrm>
            <a:off x="972210" y="908936"/>
            <a:ext cx="7749921" cy="7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What do we do in 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Algorithm Part</a:t>
            </a:r>
            <a:r>
              <a: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?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0E8AD0-5343-D342-B064-D2FF76FDFB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210" y="2265568"/>
            <a:ext cx="3378811" cy="1910077"/>
          </a:xfrm>
          <a:prstGeom prst="rect">
            <a:avLst/>
          </a:prstGeom>
        </p:spPr>
      </p:pic>
      <p:sp>
        <p:nvSpPr>
          <p:cNvPr id="14" name="PA_库_$20">
            <a:extLst>
              <a:ext uri="{FF2B5EF4-FFF2-40B4-BE49-F238E27FC236}">
                <a16:creationId xmlns:a16="http://schemas.microsoft.com/office/drawing/2014/main" id="{417CBA56-9F33-7E46-8345-398DF396BE5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04753" y="4652724"/>
            <a:ext cx="2405526" cy="1076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pPr algn="ctr"/>
            <a:r>
              <a:rPr 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Retrain the model with self-collected Chinese image</a:t>
            </a:r>
          </a:p>
        </p:txBody>
      </p:sp>
      <p:pic>
        <p:nvPicPr>
          <p:cNvPr id="16" name="图片 15" descr="穿黑色衣服的女人&#10;&#10;描述已自动生成">
            <a:extLst>
              <a:ext uri="{FF2B5EF4-FFF2-40B4-BE49-F238E27FC236}">
                <a16:creationId xmlns:a16="http://schemas.microsoft.com/office/drawing/2014/main" id="{4C5141AB-725C-7447-B166-053EDDEB66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22" y="1680310"/>
            <a:ext cx="2044700" cy="2730500"/>
          </a:xfrm>
          <a:prstGeom prst="rect">
            <a:avLst/>
          </a:prstGeom>
        </p:spPr>
      </p:pic>
      <p:sp>
        <p:nvSpPr>
          <p:cNvPr id="22" name="加号 21">
            <a:extLst>
              <a:ext uri="{FF2B5EF4-FFF2-40B4-BE49-F238E27FC236}">
                <a16:creationId xmlns:a16="http://schemas.microsoft.com/office/drawing/2014/main" id="{795EB007-CA6F-2345-83DF-CF75FD84D10B}"/>
              </a:ext>
            </a:extLst>
          </p:cNvPr>
          <p:cNvSpPr/>
          <p:nvPr/>
        </p:nvSpPr>
        <p:spPr>
          <a:xfrm>
            <a:off x="4400837" y="2758545"/>
            <a:ext cx="818274" cy="818274"/>
          </a:xfrm>
          <a:prstGeom prst="mathPlus">
            <a:avLst/>
          </a:prstGeom>
          <a:solidFill>
            <a:srgbClr val="3CA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等于 22">
            <a:extLst>
              <a:ext uri="{FF2B5EF4-FFF2-40B4-BE49-F238E27FC236}">
                <a16:creationId xmlns:a16="http://schemas.microsoft.com/office/drawing/2014/main" id="{EEF690E9-D337-6840-9220-F3120BE5E876}"/>
              </a:ext>
            </a:extLst>
          </p:cNvPr>
          <p:cNvSpPr/>
          <p:nvPr/>
        </p:nvSpPr>
        <p:spPr>
          <a:xfrm>
            <a:off x="7700433" y="2923900"/>
            <a:ext cx="1021698" cy="593412"/>
          </a:xfrm>
          <a:prstGeom prst="mathEqual">
            <a:avLst/>
          </a:prstGeom>
          <a:solidFill>
            <a:srgbClr val="3CA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PA_库_$30">
            <a:extLst>
              <a:ext uri="{FF2B5EF4-FFF2-40B4-BE49-F238E27FC236}">
                <a16:creationId xmlns:a16="http://schemas.microsoft.com/office/drawing/2014/main" id="{1CFD18AA-D687-4947-B642-3D357CF77F7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65388" y="2414551"/>
            <a:ext cx="2554402" cy="2083263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pPr algn="r"/>
            <a:r>
              <a:rPr lang="en-US" sz="6000" b="1" dirty="0">
                <a:solidFill>
                  <a:srgbClr val="3CA0F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40% </a:t>
            </a:r>
            <a:br>
              <a:rPr lang="en-US" sz="6000" b="1" dirty="0">
                <a:solidFill>
                  <a:srgbClr val="3CA0F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en-US" sz="4000" b="1" dirty="0">
                <a:solidFill>
                  <a:srgbClr val="3CA0F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Speed Up</a:t>
            </a:r>
            <a:endParaRPr lang="en-US" sz="6000" b="1" dirty="0">
              <a:solidFill>
                <a:srgbClr val="3CA0F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r"/>
            <a:r>
              <a:rPr lang="en-US" sz="1400" b="1" dirty="0">
                <a:solidFill>
                  <a:srgbClr val="3CA0F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(mainly on model inference)</a:t>
            </a:r>
            <a:endParaRPr lang="en-US" sz="5400" b="1" dirty="0">
              <a:solidFill>
                <a:srgbClr val="3CA0F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595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C436C32-83AD-47BF-8768-0796B379289D}"/>
              </a:ext>
            </a:extLst>
          </p:cNvPr>
          <p:cNvSpPr/>
          <p:nvPr/>
        </p:nvSpPr>
        <p:spPr>
          <a:xfrm>
            <a:off x="3550387" y="-2254734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6900EC-9BDD-4612-9BE8-C02F24AD772A}"/>
              </a:ext>
            </a:extLst>
          </p:cNvPr>
          <p:cNvSpPr/>
          <p:nvPr/>
        </p:nvSpPr>
        <p:spPr>
          <a:xfrm>
            <a:off x="9908534" y="-209073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2A0FC58-71B8-41FE-B423-63105E7C1396}"/>
              </a:ext>
            </a:extLst>
          </p:cNvPr>
          <p:cNvSpPr/>
          <p:nvPr/>
        </p:nvSpPr>
        <p:spPr>
          <a:xfrm>
            <a:off x="250647" y="553482"/>
            <a:ext cx="11500366" cy="5847318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1B8CFD5-9316-A94C-A773-A737CA56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53" y="784259"/>
            <a:ext cx="4886822" cy="528948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7B69FE0-B937-4FB2-A2AC-6D130A1733BE}"/>
              </a:ext>
            </a:extLst>
          </p:cNvPr>
          <p:cNvGrpSpPr/>
          <p:nvPr/>
        </p:nvGrpSpPr>
        <p:grpSpPr>
          <a:xfrm>
            <a:off x="2017064" y="4072848"/>
            <a:ext cx="3953441" cy="2121490"/>
            <a:chOff x="7478354" y="1613475"/>
            <a:chExt cx="3953441" cy="2121490"/>
          </a:xfrm>
        </p:grpSpPr>
        <p:sp>
          <p:nvSpPr>
            <p:cNvPr id="6" name="Oval 115">
              <a:extLst>
                <a:ext uri="{FF2B5EF4-FFF2-40B4-BE49-F238E27FC236}">
                  <a16:creationId xmlns:a16="http://schemas.microsoft.com/office/drawing/2014/main" id="{2D0E5446-4D28-4B89-AE34-32C09A67F44E}"/>
                </a:ext>
              </a:extLst>
            </p:cNvPr>
            <p:cNvSpPr/>
            <p:nvPr/>
          </p:nvSpPr>
          <p:spPr>
            <a:xfrm>
              <a:off x="7480126" y="1628205"/>
              <a:ext cx="492104" cy="492104"/>
            </a:xfrm>
            <a:prstGeom prst="ellipse">
              <a:avLst/>
            </a:prstGeom>
            <a:solidFill>
              <a:srgbClr val="3DDBE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116">
              <a:extLst>
                <a:ext uri="{FF2B5EF4-FFF2-40B4-BE49-F238E27FC236}">
                  <a16:creationId xmlns:a16="http://schemas.microsoft.com/office/drawing/2014/main" id="{CF9A59C6-C4F1-4DD0-8D95-B5BCE766E7EC}"/>
                </a:ext>
              </a:extLst>
            </p:cNvPr>
            <p:cNvSpPr txBox="1"/>
            <p:nvPr/>
          </p:nvSpPr>
          <p:spPr>
            <a:xfrm>
              <a:off x="7633813" y="1735758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id-ID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9" name="TextBox 122">
              <a:extLst>
                <a:ext uri="{FF2B5EF4-FFF2-40B4-BE49-F238E27FC236}">
                  <a16:creationId xmlns:a16="http://schemas.microsoft.com/office/drawing/2014/main" id="{C8524334-B653-40D1-A48A-1E31A7A0D71C}"/>
                </a:ext>
              </a:extLst>
            </p:cNvPr>
            <p:cNvSpPr txBox="1"/>
            <p:nvPr/>
          </p:nvSpPr>
          <p:spPr>
            <a:xfrm>
              <a:off x="7478354" y="3174189"/>
              <a:ext cx="495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" panose="020B0502040204020203" pitchFamily="34" charset="0"/>
                </a:rPr>
                <a:t>25%</a:t>
              </a:r>
              <a:endParaRPr lang="id-ID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2" name="TextBox 106">
              <a:extLst>
                <a:ext uri="{FF2B5EF4-FFF2-40B4-BE49-F238E27FC236}">
                  <a16:creationId xmlns:a16="http://schemas.microsoft.com/office/drawing/2014/main" id="{7F89C50F-CD2D-4FA6-8343-372276B064C7}"/>
                </a:ext>
              </a:extLst>
            </p:cNvPr>
            <p:cNvSpPr txBox="1"/>
            <p:nvPr/>
          </p:nvSpPr>
          <p:spPr>
            <a:xfrm>
              <a:off x="8158214" y="1613475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28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Application Server</a:t>
              </a:r>
              <a:endParaRPr lang="id-ID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3" name="TextBox 108">
              <a:extLst>
                <a:ext uri="{FF2B5EF4-FFF2-40B4-BE49-F238E27FC236}">
                  <a16:creationId xmlns:a16="http://schemas.microsoft.com/office/drawing/2014/main" id="{7276559E-9CDD-4702-B7D5-A214488736AE}"/>
                </a:ext>
              </a:extLst>
            </p:cNvPr>
            <p:cNvSpPr txBox="1"/>
            <p:nvPr/>
          </p:nvSpPr>
          <p:spPr>
            <a:xfrm>
              <a:off x="8101645" y="2257637"/>
              <a:ext cx="33301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NVIDIA </a:t>
              </a: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Docker</a:t>
              </a: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to</a:t>
              </a:r>
              <a:r>
                <a:rPr lang="id-ID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provide</a:t>
              </a: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b="1" dirty="0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virtual GPU </a:t>
              </a:r>
              <a:r>
                <a:rPr lang="id-ID" b="1" dirty="0" err="1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environment</a:t>
              </a:r>
              <a:r>
                <a:rPr lang="id-ID" b="1" dirty="0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dirty="0" err="1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and</a:t>
              </a:r>
              <a:r>
                <a:rPr lang="id-ID" b="1" dirty="0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b="1" dirty="0" err="1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secure</a:t>
              </a:r>
              <a:r>
                <a:rPr lang="id-ID" b="1" dirty="0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b="1" dirty="0" err="1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the</a:t>
              </a:r>
              <a:r>
                <a:rPr lang="id-ID" b="1" dirty="0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b="1" dirty="0" err="1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bare</a:t>
              </a:r>
              <a:r>
                <a:rPr lang="id-ID" b="1" dirty="0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-metal </a:t>
              </a:r>
              <a:r>
                <a:rPr lang="id-ID" b="1" dirty="0" err="1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host</a:t>
              </a:r>
              <a:r>
                <a:rPr lang="id-ID" b="1" dirty="0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server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d-ID" b="1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Jeckins</a:t>
              </a:r>
              <a:r>
                <a:rPr lang="id-ID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to</a:t>
              </a: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dirty="0" err="1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perfrom</a:t>
              </a: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CI/CD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11A6D51-D42F-411F-8A62-E2239FB74148}"/>
              </a:ext>
            </a:extLst>
          </p:cNvPr>
          <p:cNvGrpSpPr/>
          <p:nvPr/>
        </p:nvGrpSpPr>
        <p:grpSpPr>
          <a:xfrm>
            <a:off x="-1039330" y="1478768"/>
            <a:ext cx="7165395" cy="4507774"/>
            <a:chOff x="1710573" y="-1010420"/>
            <a:chExt cx="7165395" cy="4507774"/>
          </a:xfrm>
        </p:grpSpPr>
        <p:sp>
          <p:nvSpPr>
            <p:cNvPr id="15" name="Oval 109">
              <a:extLst>
                <a:ext uri="{FF2B5EF4-FFF2-40B4-BE49-F238E27FC236}">
                  <a16:creationId xmlns:a16="http://schemas.microsoft.com/office/drawing/2014/main" id="{1C9C94D9-2A98-4E6F-BA75-72CAB3A36ECF}"/>
                </a:ext>
              </a:extLst>
            </p:cNvPr>
            <p:cNvSpPr/>
            <p:nvPr/>
          </p:nvSpPr>
          <p:spPr>
            <a:xfrm flipH="1">
              <a:off x="4766967" y="-1010420"/>
              <a:ext cx="492104" cy="4921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AutoShape 121">
              <a:extLst>
                <a:ext uri="{FF2B5EF4-FFF2-40B4-BE49-F238E27FC236}">
                  <a16:creationId xmlns:a16="http://schemas.microsoft.com/office/drawing/2014/main" id="{EFA66479-C1D9-448E-9395-16AE80BE1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9591" y="2827212"/>
              <a:ext cx="34372" cy="3437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grpSp>
          <p:nvGrpSpPr>
            <p:cNvPr id="18" name="Group 145">
              <a:extLst>
                <a:ext uri="{FF2B5EF4-FFF2-40B4-BE49-F238E27FC236}">
                  <a16:creationId xmlns:a16="http://schemas.microsoft.com/office/drawing/2014/main" id="{40BFEB15-DD28-4BB4-99F7-EACE4486A4E6}"/>
                </a:ext>
              </a:extLst>
            </p:cNvPr>
            <p:cNvGrpSpPr/>
            <p:nvPr/>
          </p:nvGrpSpPr>
          <p:grpSpPr>
            <a:xfrm>
              <a:off x="4290127" y="1841121"/>
              <a:ext cx="1004530" cy="1525012"/>
              <a:chOff x="4558623" y="495503"/>
              <a:chExt cx="1902189" cy="2887781"/>
            </a:xfrm>
            <a:solidFill>
              <a:schemeClr val="bg1"/>
            </a:solidFill>
          </p:grpSpPr>
          <p:sp>
            <p:nvSpPr>
              <p:cNvPr id="23" name="AutoShape 123">
                <a:extLst>
                  <a:ext uri="{FF2B5EF4-FFF2-40B4-BE49-F238E27FC236}">
                    <a16:creationId xmlns:a16="http://schemas.microsoft.com/office/drawing/2014/main" id="{426D55DE-2528-40CD-BE3F-B7E79C062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6468" y="2162313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" name="AutoShape 124">
                <a:extLst>
                  <a:ext uri="{FF2B5EF4-FFF2-40B4-BE49-F238E27FC236}">
                    <a16:creationId xmlns:a16="http://schemas.microsoft.com/office/drawing/2014/main" id="{9C210FAD-0870-47A1-8E68-DE8A3A8C3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" name="AutoShape 125">
                <a:extLst>
                  <a:ext uri="{FF2B5EF4-FFF2-40B4-BE49-F238E27FC236}">
                    <a16:creationId xmlns:a16="http://schemas.microsoft.com/office/drawing/2014/main" id="{20AD00A5-716B-4D20-BC0E-E5F741606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000" y="495503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19" name="TextBox 106">
              <a:extLst>
                <a:ext uri="{FF2B5EF4-FFF2-40B4-BE49-F238E27FC236}">
                  <a16:creationId xmlns:a16="http://schemas.microsoft.com/office/drawing/2014/main" id="{A36BDA4E-8B4E-48E2-A903-38BA0D68F749}"/>
                </a:ext>
              </a:extLst>
            </p:cNvPr>
            <p:cNvSpPr txBox="1"/>
            <p:nvPr/>
          </p:nvSpPr>
          <p:spPr>
            <a:xfrm>
              <a:off x="5415150" y="-1005061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28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Web server</a:t>
              </a:r>
              <a:endParaRPr lang="id-ID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0" name="TextBox 108">
              <a:extLst>
                <a:ext uri="{FF2B5EF4-FFF2-40B4-BE49-F238E27FC236}">
                  <a16:creationId xmlns:a16="http://schemas.microsoft.com/office/drawing/2014/main" id="{989E6381-B278-426B-BC03-84EE0E6EF2A3}"/>
                </a:ext>
              </a:extLst>
            </p:cNvPr>
            <p:cNvSpPr txBox="1"/>
            <p:nvPr/>
          </p:nvSpPr>
          <p:spPr>
            <a:xfrm>
              <a:off x="5446896" y="-451334"/>
              <a:ext cx="34290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Baota Firewall </a:t>
              </a:r>
              <a:r>
                <a:rPr lang="id-ID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to </a:t>
              </a:r>
              <a:r>
                <a:rPr lang="id-ID" b="1" dirty="0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prevent SQL injection </a:t>
              </a:r>
              <a:r>
                <a:rPr lang="id-ID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and</a:t>
              </a:r>
              <a:r>
                <a:rPr lang="id-ID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b="1" dirty="0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Challenge Collapsar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FRP Software </a:t>
              </a:r>
              <a:r>
                <a:rPr lang="id-ID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for doing</a:t>
              </a:r>
              <a:r>
                <a:rPr lang="id-ID" b="1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r>
                <a:rPr lang="id-ID" b="1" dirty="0">
                  <a:solidFill>
                    <a:srgbClr val="3CA0F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reverse proxy </a:t>
              </a:r>
              <a:r>
                <a:rPr lang="id-ID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to local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 GPU </a:t>
              </a:r>
              <a:r>
                <a:rPr lang="id-ID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server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2" name="TextBox 108">
              <a:extLst>
                <a:ext uri="{FF2B5EF4-FFF2-40B4-BE49-F238E27FC236}">
                  <a16:creationId xmlns:a16="http://schemas.microsoft.com/office/drawing/2014/main" id="{371E064F-85B0-427C-BB7A-C5A9299FE96C}"/>
                </a:ext>
              </a:extLst>
            </p:cNvPr>
            <p:cNvSpPr txBox="1"/>
            <p:nvPr/>
          </p:nvSpPr>
          <p:spPr>
            <a:xfrm>
              <a:off x="1710573" y="3220355"/>
              <a:ext cx="230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egoe UI Light" panose="020B0502040204020203" pitchFamily="34" charset="0"/>
                </a:rPr>
                <a:t> </a:t>
              </a:r>
              <a:endParaRPr lang="en-US" sz="1200" b="1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29" name="Title 4">
            <a:extLst>
              <a:ext uri="{FF2B5EF4-FFF2-40B4-BE49-F238E27FC236}">
                <a16:creationId xmlns:a16="http://schemas.microsoft.com/office/drawing/2014/main" id="{BB0D7B2A-F69C-41CD-AAE0-5BE5E310FA8B}"/>
              </a:ext>
            </a:extLst>
          </p:cNvPr>
          <p:cNvSpPr txBox="1">
            <a:spLocks/>
          </p:cNvSpPr>
          <p:nvPr/>
        </p:nvSpPr>
        <p:spPr>
          <a:xfrm>
            <a:off x="1321453" y="775372"/>
            <a:ext cx="4661055" cy="7596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Server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56812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C436C32-83AD-47BF-8768-0796B379289D}"/>
              </a:ext>
            </a:extLst>
          </p:cNvPr>
          <p:cNvSpPr/>
          <p:nvPr/>
        </p:nvSpPr>
        <p:spPr>
          <a:xfrm>
            <a:off x="3550387" y="-2254734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6900EC-9BDD-4612-9BE8-C02F24AD772A}"/>
              </a:ext>
            </a:extLst>
          </p:cNvPr>
          <p:cNvSpPr/>
          <p:nvPr/>
        </p:nvSpPr>
        <p:spPr>
          <a:xfrm>
            <a:off x="9908534" y="-209073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2A0FC58-71B8-41FE-B423-63105E7C1396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9B523F4-8EBD-4347-83A5-9DED2E321208}"/>
              </a:ext>
            </a:extLst>
          </p:cNvPr>
          <p:cNvSpPr/>
          <p:nvPr/>
        </p:nvSpPr>
        <p:spPr>
          <a:xfrm>
            <a:off x="1627225" y="1325881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56D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3546D446-FCA3-4FF1-B193-4BCB59240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8560" y="1477306"/>
            <a:ext cx="1031464" cy="279150"/>
          </a:xfrm>
          <a:prstGeom prst="rect">
            <a:avLst/>
          </a:prstGeom>
        </p:spPr>
      </p:pic>
      <p:sp>
        <p:nvSpPr>
          <p:cNvPr id="8" name="PA_库_Squared Features &amp; Services.…">
            <a:extLst>
              <a:ext uri="{FF2B5EF4-FFF2-40B4-BE49-F238E27FC236}">
                <a16:creationId xmlns:a16="http://schemas.microsoft.com/office/drawing/2014/main" id="{F663998B-6422-486E-AB70-96389EB6D4F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00025" y="1217701"/>
            <a:ext cx="2718786" cy="143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Automatic unit test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branch merge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pull to server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automatic unit tests</a:t>
            </a:r>
            <a:endParaRPr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AABF81B-217A-4D80-8437-6679C549F39C}"/>
              </a:ext>
            </a:extLst>
          </p:cNvPr>
          <p:cNvSpPr/>
          <p:nvPr/>
        </p:nvSpPr>
        <p:spPr>
          <a:xfrm>
            <a:off x="1606841" y="3058331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C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94EC46B-777B-4D95-B36D-0014C61B04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5092" y="3136264"/>
            <a:ext cx="422394" cy="422392"/>
          </a:xfrm>
          <a:prstGeom prst="rect">
            <a:avLst/>
          </a:prstGeom>
        </p:spPr>
      </p:pic>
      <p:sp>
        <p:nvSpPr>
          <p:cNvPr id="14" name="PA_库_Squared Features &amp; Services.…">
            <a:extLst>
              <a:ext uri="{FF2B5EF4-FFF2-40B4-BE49-F238E27FC236}">
                <a16:creationId xmlns:a16="http://schemas.microsoft.com/office/drawing/2014/main" id="{2884FB4A-7756-4861-ACE7-C55F7E5F0F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00025" y="2948163"/>
            <a:ext cx="2718786" cy="143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 Automatic deployment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Deployed on docker automatically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Restart docker worker</a:t>
            </a:r>
            <a:endParaRPr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C631C34-33A2-4858-A79A-E56E495BB233}"/>
              </a:ext>
            </a:extLst>
          </p:cNvPr>
          <p:cNvSpPr/>
          <p:nvPr/>
        </p:nvSpPr>
        <p:spPr>
          <a:xfrm>
            <a:off x="1627225" y="4864908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56D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E057C648-4C15-4EC0-A83C-D36507BEFC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7767" y="4961864"/>
            <a:ext cx="380916" cy="380916"/>
          </a:xfrm>
          <a:prstGeom prst="rect">
            <a:avLst/>
          </a:prstGeom>
        </p:spPr>
      </p:pic>
      <p:sp>
        <p:nvSpPr>
          <p:cNvPr id="18" name="PA_库_Squared Features &amp; Services.…">
            <a:extLst>
              <a:ext uri="{FF2B5EF4-FFF2-40B4-BE49-F238E27FC236}">
                <a16:creationId xmlns:a16="http://schemas.microsoft.com/office/drawing/2014/main" id="{75670173-1A35-4A57-8801-AF0222D0750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600025" y="4742512"/>
            <a:ext cx="2718786" cy="143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 Automatic reminder</a:t>
            </a:r>
            <a:endParaRPr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Generate deployment report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800" b="0">
                <a:solidFill>
                  <a:srgbClr val="677180"/>
                </a:solidFill>
                <a:latin typeface="Aileron Light"/>
                <a:ea typeface="Aileron Light"/>
                <a:cs typeface="Aileron Light"/>
                <a:sym typeface="Aileron Light"/>
              </a:defRPr>
            </a:pPr>
            <a:r>
              <a:rPr 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Sending result email </a:t>
            </a:r>
            <a:endParaRPr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5122" name="Picture 2" descr="docker-swarm">
            <a:extLst>
              <a:ext uri="{FF2B5EF4-FFF2-40B4-BE49-F238E27FC236}">
                <a16:creationId xmlns:a16="http://schemas.microsoft.com/office/drawing/2014/main" id="{B5B080B0-4FBB-024D-898C-C2D729AFB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945" y="1435536"/>
            <a:ext cx="5829942" cy="398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4">
            <a:extLst>
              <a:ext uri="{FF2B5EF4-FFF2-40B4-BE49-F238E27FC236}">
                <a16:creationId xmlns:a16="http://schemas.microsoft.com/office/drawing/2014/main" id="{95CB1C9A-170B-3443-92A0-F86640F7FBFD}"/>
              </a:ext>
            </a:extLst>
          </p:cNvPr>
          <p:cNvSpPr txBox="1">
            <a:spLocks/>
          </p:cNvSpPr>
          <p:nvPr/>
        </p:nvSpPr>
        <p:spPr>
          <a:xfrm>
            <a:off x="1278541" y="693567"/>
            <a:ext cx="8629993" cy="4616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Continuous Integration(CI) and Continuous Delivery(CD)</a:t>
            </a:r>
          </a:p>
        </p:txBody>
      </p:sp>
      <p:sp>
        <p:nvSpPr>
          <p:cNvPr id="21" name="矩形: 圆角 8">
            <a:extLst>
              <a:ext uri="{FF2B5EF4-FFF2-40B4-BE49-F238E27FC236}">
                <a16:creationId xmlns:a16="http://schemas.microsoft.com/office/drawing/2014/main" id="{1A1F2F2A-5D8E-1C4E-A0D8-E9B5E4E9BD37}"/>
              </a:ext>
            </a:extLst>
          </p:cNvPr>
          <p:cNvSpPr/>
          <p:nvPr/>
        </p:nvSpPr>
        <p:spPr>
          <a:xfrm>
            <a:off x="7115585" y="1331914"/>
            <a:ext cx="878884" cy="461649"/>
          </a:xfrm>
          <a:prstGeom prst="roundRect">
            <a:avLst>
              <a:gd name="adj" fmla="val 29505"/>
            </a:avLst>
          </a:prstGeom>
          <a:solidFill>
            <a:srgbClr val="56D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Server</a:t>
            </a:r>
            <a:endParaRPr lang="zh-CN" altLang="en-US" sz="1600" b="1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52576AF-859D-4F48-811B-741ECA784CBF}"/>
              </a:ext>
            </a:extLst>
          </p:cNvPr>
          <p:cNvSpPr/>
          <p:nvPr/>
        </p:nvSpPr>
        <p:spPr>
          <a:xfrm>
            <a:off x="9526137" y="2190467"/>
            <a:ext cx="1260143" cy="129652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Docker Service</a:t>
            </a:r>
            <a:endParaRPr kumimoji="1" lang="zh-CN" altLang="en-US" sz="1100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EC6CAF3-EE18-CB4C-88DB-239CCFD30B2B}"/>
              </a:ext>
            </a:extLst>
          </p:cNvPr>
          <p:cNvSpPr/>
          <p:nvPr/>
        </p:nvSpPr>
        <p:spPr>
          <a:xfrm>
            <a:off x="7481248" y="2190465"/>
            <a:ext cx="1260143" cy="129653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Jenkins Service</a:t>
            </a:r>
            <a:endParaRPr kumimoji="1" lang="zh-CN" altLang="en-US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C9DCEF-7757-504A-A4CF-19B022220B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6266" y="4902306"/>
            <a:ext cx="654527" cy="500032"/>
          </a:xfrm>
          <a:prstGeom prst="rect">
            <a:avLst/>
          </a:prstGeom>
        </p:spPr>
      </p:pic>
      <p:sp>
        <p:nvSpPr>
          <p:cNvPr id="24" name="圆角矩形 23">
            <a:extLst>
              <a:ext uri="{FF2B5EF4-FFF2-40B4-BE49-F238E27FC236}">
                <a16:creationId xmlns:a16="http://schemas.microsoft.com/office/drawing/2014/main" id="{C0C2CE08-CBDA-FD4F-9C0A-41ED9C433A20}"/>
              </a:ext>
            </a:extLst>
          </p:cNvPr>
          <p:cNvSpPr/>
          <p:nvPr/>
        </p:nvSpPr>
        <p:spPr>
          <a:xfrm>
            <a:off x="7994469" y="1552119"/>
            <a:ext cx="2668971" cy="57858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1198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30B30E69-9619-E140-8B7D-E301A9C6992F}"/>
              </a:ext>
            </a:extLst>
          </p:cNvPr>
          <p:cNvSpPr txBox="1">
            <a:spLocks/>
          </p:cNvSpPr>
          <p:nvPr/>
        </p:nvSpPr>
        <p:spPr>
          <a:xfrm>
            <a:off x="641180" y="362632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600" dirty="0">
                <a:latin typeface="思源黑体 CN Light"/>
                <a:ea typeface="思源黑体 CN Medium" panose="020B0600000000000000"/>
              </a:rPr>
              <a:t>Automatic Reminder through email</a:t>
            </a: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0E0734D3-6F0A-9B40-9455-5AB61564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605" y="1689960"/>
            <a:ext cx="3301998" cy="4634385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39A4AAE-835F-AC4D-9770-50145C373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79" b="-1271"/>
          <a:stretch/>
        </p:blipFill>
        <p:spPr>
          <a:xfrm>
            <a:off x="1029683" y="3146027"/>
            <a:ext cx="5614416" cy="8817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F9AB70-D222-C246-A94B-70064B30A846}"/>
              </a:ext>
            </a:extLst>
          </p:cNvPr>
          <p:cNvSpPr txBox="1"/>
          <p:nvPr/>
        </p:nvSpPr>
        <p:spPr>
          <a:xfrm>
            <a:off x="1746784" y="4490094"/>
            <a:ext cx="471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思源黑体 CN Light"/>
              </a:rPr>
              <a:t>Fib1. Subject of the deployment reminder</a:t>
            </a:r>
            <a:endParaRPr kumimoji="1" lang="zh-CN" altLang="en-US" dirty="0">
              <a:latin typeface="思源黑体 CN Ligh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21A99FC-AD35-4D41-AC90-6889B0D1375F}"/>
              </a:ext>
            </a:extLst>
          </p:cNvPr>
          <p:cNvSpPr txBox="1"/>
          <p:nvPr/>
        </p:nvSpPr>
        <p:spPr>
          <a:xfrm>
            <a:off x="7882597" y="6324345"/>
            <a:ext cx="380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思源黑体 CN Light"/>
                <a:ea typeface="思源黑体 CN Medium" panose="020B0600000000000000"/>
              </a:rPr>
              <a:t>Fib2. Example of CI/CD</a:t>
            </a:r>
            <a:r>
              <a:rPr kumimoji="1" lang="zh-CN" altLang="en-US" dirty="0">
                <a:latin typeface="思源黑体 CN Light"/>
                <a:ea typeface="思源黑体 CN Medium" panose="020B0600000000000000"/>
              </a:rPr>
              <a:t> </a:t>
            </a:r>
            <a:r>
              <a:rPr kumimoji="1" lang="en-US" altLang="zh-CN" dirty="0">
                <a:latin typeface="思源黑体 CN Light"/>
                <a:ea typeface="思源黑体 CN Medium" panose="020B0600000000000000"/>
              </a:rPr>
              <a:t>result</a:t>
            </a:r>
            <a:endParaRPr kumimoji="1" lang="zh-CN" altLang="en-US" dirty="0">
              <a:latin typeface="思源黑体 CN Light"/>
              <a:ea typeface="思源黑体 CN Medium" panose="020B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38742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1519E-114C-4B44-AAFF-DF0C4DC74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8524">
            <a:off x="-794828" y="-1446921"/>
            <a:ext cx="7749979" cy="7749979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26C710E-F9C6-43A3-8265-5BC1A8EFC0B9}"/>
              </a:ext>
            </a:extLst>
          </p:cNvPr>
          <p:cNvSpPr/>
          <p:nvPr/>
        </p:nvSpPr>
        <p:spPr>
          <a:xfrm>
            <a:off x="9575799" y="2042006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库_$30">
            <a:extLst>
              <a:ext uri="{FF2B5EF4-FFF2-40B4-BE49-F238E27FC236}">
                <a16:creationId xmlns:a16="http://schemas.microsoft.com/office/drawing/2014/main" id="{D3189D08-A32F-42D3-8D77-762B2CC77C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02236" y="1116887"/>
            <a:ext cx="2688236" cy="2332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altLang="zh-CN" sz="13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4.4</a:t>
            </a:r>
            <a:endParaRPr sz="138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PA_库_Special Price Tittle…">
            <a:extLst>
              <a:ext uri="{FF2B5EF4-FFF2-40B4-BE49-F238E27FC236}">
                <a16:creationId xmlns:a16="http://schemas.microsoft.com/office/drawing/2014/main" id="{6F50CC61-89A9-4F1C-9E19-9F9E996555C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81463" y="3291348"/>
            <a:ext cx="1997406" cy="712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3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Database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7722EB4-0C6A-426C-B022-92AF74E766ED}"/>
              </a:ext>
            </a:extLst>
          </p:cNvPr>
          <p:cNvSpPr/>
          <p:nvPr/>
        </p:nvSpPr>
        <p:spPr>
          <a:xfrm>
            <a:off x="10934826" y="-19429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B5E052-1246-45D8-892A-1FB1165DD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280" y="575107"/>
            <a:ext cx="2921150" cy="59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4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528406-6D9E-4494-B8F0-9836C4FD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19" y="423862"/>
            <a:ext cx="7667625" cy="6010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544DBA9-626F-42C2-849F-C1473BE1A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思源黑体 CN Light"/>
              </a:rPr>
              <a:t>Database</a:t>
            </a:r>
            <a:endParaRPr lang="zh-CN" altLang="en-US" dirty="0">
              <a:latin typeface="思源黑体 CN Ligh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7D56EC-A748-49C2-A9F0-0FC1494DE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/>
              </a:rPr>
              <a:t>Stored in Cloud Server</a:t>
            </a:r>
          </a:p>
          <a:p>
            <a:endParaRPr lang="en-US" altLang="zh-CN" dirty="0">
              <a:latin typeface="思源黑体 CN Light"/>
            </a:endParaRPr>
          </a:p>
          <a:p>
            <a:r>
              <a:rPr lang="en-US" altLang="zh-CN" dirty="0">
                <a:latin typeface="思源黑体 CN Light"/>
              </a:rPr>
              <a:t>Separate user info </a:t>
            </a:r>
          </a:p>
          <a:p>
            <a:pPr marL="0" indent="0">
              <a:buNone/>
            </a:pPr>
            <a:r>
              <a:rPr lang="en-US" altLang="zh-CN" dirty="0">
                <a:latin typeface="思源黑体 CN Light"/>
              </a:rPr>
              <a:t>  and merchant info</a:t>
            </a:r>
          </a:p>
          <a:p>
            <a:pPr marL="0" indent="0">
              <a:buNone/>
            </a:pPr>
            <a:endParaRPr lang="en-US" altLang="zh-CN" dirty="0">
              <a:latin typeface="思源黑体 CN Light"/>
            </a:endParaRPr>
          </a:p>
          <a:p>
            <a:r>
              <a:rPr lang="en-US" altLang="zh-CN" dirty="0">
                <a:latin typeface="思源黑体 CN Light"/>
              </a:rPr>
              <a:t> 3NF</a:t>
            </a:r>
            <a:endParaRPr lang="zh-CN" altLang="en-US" dirty="0">
              <a:latin typeface="思源黑体 CN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2344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263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72A0FC58-71B8-41FE-B423-63105E7C1396}"/>
              </a:ext>
            </a:extLst>
          </p:cNvPr>
          <p:cNvSpPr/>
          <p:nvPr/>
        </p:nvSpPr>
        <p:spPr>
          <a:xfrm>
            <a:off x="443432" y="192474"/>
            <a:ext cx="11305135" cy="6437833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9B523F4-8EBD-4347-83A5-9DED2E321208}"/>
              </a:ext>
            </a:extLst>
          </p:cNvPr>
          <p:cNvSpPr/>
          <p:nvPr/>
        </p:nvSpPr>
        <p:spPr>
          <a:xfrm>
            <a:off x="663362" y="535923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56D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3546D446-FCA3-4FF1-B193-4BCB592400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697" y="687348"/>
            <a:ext cx="1031464" cy="279150"/>
          </a:xfrm>
          <a:prstGeom prst="rect">
            <a:avLst/>
          </a:prstGeom>
        </p:spPr>
      </p:pic>
      <p:sp>
        <p:nvSpPr>
          <p:cNvPr id="8" name="PA_库_Squared Features &amp; Services.…">
            <a:extLst>
              <a:ext uri="{FF2B5EF4-FFF2-40B4-BE49-F238E27FC236}">
                <a16:creationId xmlns:a16="http://schemas.microsoft.com/office/drawing/2014/main" id="{F663998B-6422-486E-AB70-96389EB6D4F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75155" y="1564573"/>
            <a:ext cx="3267709" cy="203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lang="en-US" altLang="zh-CN" sz="2200" b="1" dirty="0">
              <a:latin typeface="Dubai" panose="020B0503030403030204" pitchFamily="34" charset="-78"/>
              <a:cs typeface="Dubai" panose="020B0503030403030204" pitchFamily="34" charset="-78"/>
              <a:sym typeface="Aileron"/>
            </a:endParaRPr>
          </a:p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lang="en-US" altLang="zh-CN" sz="2200" b="1" dirty="0">
              <a:latin typeface="Dubai" panose="020B0503030403030204" pitchFamily="34" charset="-78"/>
              <a:cs typeface="Dubai" panose="020B0503030403030204" pitchFamily="34" charset="-78"/>
              <a:sym typeface="Aileron"/>
            </a:endParaRPr>
          </a:p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lang="zh-CN" altLang="en-US" sz="2300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sz="2300" b="1" dirty="0">
              <a:latin typeface="Dubai" panose="020B0503030403030204" pitchFamily="34" charset="-78"/>
              <a:ea typeface="思源黑体 CN Normal" panose="020B0400000000000000" pitchFamily="34" charset="-122"/>
              <a:cs typeface="Dubai" panose="020B0503030403030204" pitchFamily="34" charset="-78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AABF81B-217A-4D80-8437-6679C549F39C}"/>
              </a:ext>
            </a:extLst>
          </p:cNvPr>
          <p:cNvSpPr/>
          <p:nvPr/>
        </p:nvSpPr>
        <p:spPr>
          <a:xfrm>
            <a:off x="645680" y="1539244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CD8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94EC46B-777B-4D95-B36D-0014C61B04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5150" y="1587550"/>
            <a:ext cx="422394" cy="422392"/>
          </a:xfrm>
          <a:prstGeom prst="rect">
            <a:avLst/>
          </a:prstGeom>
        </p:spPr>
      </p:pic>
      <p:sp>
        <p:nvSpPr>
          <p:cNvPr id="14" name="PA_库_Squared Features &amp; Services.…">
            <a:extLst>
              <a:ext uri="{FF2B5EF4-FFF2-40B4-BE49-F238E27FC236}">
                <a16:creationId xmlns:a16="http://schemas.microsoft.com/office/drawing/2014/main" id="{2884FB4A-7756-4861-ACE7-C55F7E5F0F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257092" y="3167029"/>
            <a:ext cx="2718786" cy="244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C631C34-33A2-4858-A79A-E56E495BB233}"/>
              </a:ext>
            </a:extLst>
          </p:cNvPr>
          <p:cNvSpPr/>
          <p:nvPr/>
        </p:nvSpPr>
        <p:spPr>
          <a:xfrm>
            <a:off x="614608" y="2741609"/>
            <a:ext cx="582000" cy="582000"/>
          </a:xfrm>
          <a:prstGeom prst="roundRect">
            <a:avLst>
              <a:gd name="adj" fmla="val 29505"/>
            </a:avLst>
          </a:prstGeom>
          <a:solidFill>
            <a:srgbClr val="56D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E057C648-4C15-4EC0-A83C-D36507BEFC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5150" y="2838565"/>
            <a:ext cx="380916" cy="380916"/>
          </a:xfrm>
          <a:prstGeom prst="rect">
            <a:avLst/>
          </a:prstGeom>
        </p:spPr>
      </p:pic>
      <p:sp>
        <p:nvSpPr>
          <p:cNvPr id="18" name="PA_库_Squared Features &amp; Services.…">
            <a:extLst>
              <a:ext uri="{FF2B5EF4-FFF2-40B4-BE49-F238E27FC236}">
                <a16:creationId xmlns:a16="http://schemas.microsoft.com/office/drawing/2014/main" id="{75670173-1A35-4A57-8801-AF0222D0750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93701" y="3737530"/>
            <a:ext cx="3890645" cy="48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30353E"/>
                </a:solidFill>
                <a:latin typeface="Aileron"/>
                <a:ea typeface="Aileron"/>
                <a:cs typeface="Aileron"/>
                <a:sym typeface="Aileron"/>
              </a:defRPr>
            </a:pPr>
            <a:endParaRPr sz="2300" b="1" dirty="0">
              <a:latin typeface="Dubai" panose="020B0503030403030204" pitchFamily="34" charset="-78"/>
              <a:ea typeface="思源黑体 CN Normal" panose="020B0400000000000000" pitchFamily="34" charset="-122"/>
              <a:cs typeface="Dubai" panose="020B0503030403030204" pitchFamily="34" charset="-78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288FA6-11C0-4DEC-B0D0-C60F3EE44857}"/>
              </a:ext>
            </a:extLst>
          </p:cNvPr>
          <p:cNvSpPr txBox="1"/>
          <p:nvPr/>
        </p:nvSpPr>
        <p:spPr>
          <a:xfrm>
            <a:off x="5804336" y="533148"/>
            <a:ext cx="6178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Still exists a lot of problems!!</a:t>
            </a:r>
            <a:endParaRPr lang="zh-CN" altLang="en-US" sz="32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3AFA8F-87AF-4F36-8AFD-8562F860A8A8}"/>
              </a:ext>
            </a:extLst>
          </p:cNvPr>
          <p:cNvSpPr txBox="1"/>
          <p:nvPr/>
        </p:nvSpPr>
        <p:spPr>
          <a:xfrm>
            <a:off x="1329165" y="1515251"/>
            <a:ext cx="4116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Dubai" panose="020B0503030403030204" pitchFamily="34" charset="-78"/>
                <a:cs typeface="Dubai" panose="020B0503030403030204" pitchFamily="34" charset="-78"/>
              </a:rPr>
              <a:t>Can we design a function which allows </a:t>
            </a:r>
            <a:r>
              <a:rPr lang="en-US" altLang="zh-CN" sz="2200" b="1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DIY-uploading clothes </a:t>
            </a:r>
            <a:r>
              <a:rPr lang="en-US" altLang="zh-CN" sz="2200" b="1" dirty="0">
                <a:latin typeface="Dubai" panose="020B0503030403030204" pitchFamily="34" charset="-78"/>
                <a:cs typeface="Dubai" panose="020B0503030403030204" pitchFamily="34" charset="-78"/>
              </a:rPr>
              <a:t>by users?</a:t>
            </a:r>
          </a:p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5A7760-258C-4D8F-A474-FE08BA722A22}"/>
              </a:ext>
            </a:extLst>
          </p:cNvPr>
          <p:cNvSpPr txBox="1"/>
          <p:nvPr/>
        </p:nvSpPr>
        <p:spPr>
          <a:xfrm>
            <a:off x="1303548" y="538575"/>
            <a:ext cx="351058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Dubai" panose="020B0503030403030204" pitchFamily="34" charset="-78"/>
                <a:cs typeface="Dubai" panose="020B0503030403030204" pitchFamily="34" charset="-78"/>
                <a:sym typeface="Aileron"/>
              </a:rPr>
              <a:t>Can we design a </a:t>
            </a:r>
            <a:r>
              <a:rPr lang="en-US" altLang="zh-CN" sz="2200" b="1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  <a:sym typeface="Aileron"/>
              </a:rPr>
              <a:t>real person model </a:t>
            </a:r>
            <a:r>
              <a:rPr lang="en-US" altLang="zh-CN" sz="2200" b="1" dirty="0">
                <a:latin typeface="Dubai" panose="020B0503030403030204" pitchFamily="34" charset="-78"/>
                <a:cs typeface="Dubai" panose="020B0503030403030204" pitchFamily="34" charset="-78"/>
                <a:sym typeface="Aileron"/>
              </a:rPr>
              <a:t>case by case?</a:t>
            </a:r>
            <a:r>
              <a:rPr lang="en-US" altLang="zh-CN" sz="2200" b="1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</a:p>
          <a:p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EAC980-428E-41BF-A077-260348616649}"/>
              </a:ext>
            </a:extLst>
          </p:cNvPr>
          <p:cNvSpPr txBox="1"/>
          <p:nvPr/>
        </p:nvSpPr>
        <p:spPr>
          <a:xfrm>
            <a:off x="1332902" y="2750529"/>
            <a:ext cx="345187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Dubai" panose="020B0503030403030204" pitchFamily="34" charset="-78"/>
                <a:cs typeface="Dubai" panose="020B0503030403030204" pitchFamily="34" charset="-78"/>
                <a:sym typeface="Aileron"/>
              </a:rPr>
              <a:t>How to find a good way to bridge the gap between virtual try-on and </a:t>
            </a:r>
            <a:r>
              <a:rPr lang="en-US" altLang="zh-CN" sz="2200" b="1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  <a:sym typeface="Aileron"/>
              </a:rPr>
              <a:t>commercial opportunities</a:t>
            </a:r>
            <a:r>
              <a:rPr lang="en-US" altLang="zh-CN" sz="2200" b="1" dirty="0">
                <a:latin typeface="Dubai" panose="020B0503030403030204" pitchFamily="34" charset="-78"/>
                <a:cs typeface="Dubai" panose="020B0503030403030204" pitchFamily="34" charset="-78"/>
                <a:sym typeface="Aileron"/>
              </a:rPr>
              <a:t>?</a:t>
            </a:r>
            <a:endParaRPr lang="en-US" altLang="zh-CN" sz="2200" b="1" dirty="0">
              <a:latin typeface="Dubai" panose="020B0503030403030204" pitchFamily="34" charset="-78"/>
              <a:ea typeface="思源黑体 CN Normal" panose="020B0400000000000000" pitchFamily="34" charset="-122"/>
              <a:cs typeface="Dubai" panose="020B0503030403030204" pitchFamily="34" charset="-78"/>
            </a:endParaRPr>
          </a:p>
          <a:p>
            <a:endParaRPr lang="zh-CN" altLang="en-US" dirty="0"/>
          </a:p>
        </p:txBody>
      </p:sp>
      <p:pic>
        <p:nvPicPr>
          <p:cNvPr id="30" name="Picture 4" descr="做虚拟试衣间APP开发有什么好处？">
            <a:extLst>
              <a:ext uri="{FF2B5EF4-FFF2-40B4-BE49-F238E27FC236}">
                <a16:creationId xmlns:a16="http://schemas.microsoft.com/office/drawing/2014/main" id="{6B9D9701-8CC4-4D08-97A7-62D1A31E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533" y="1713855"/>
            <a:ext cx="6066743" cy="404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C28CB39-0809-4093-A0C7-4F7B88EC7827}"/>
              </a:ext>
            </a:extLst>
          </p:cNvPr>
          <p:cNvSpPr txBox="1"/>
          <p:nvPr/>
        </p:nvSpPr>
        <p:spPr>
          <a:xfrm>
            <a:off x="890524" y="4741103"/>
            <a:ext cx="441118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5000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AnyFitting</a:t>
            </a:r>
            <a:endParaRPr lang="zh-CN" altLang="en-US" sz="5000" i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962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C0D6A-5FAD-4A77-9735-43033342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思源黑体 CN Light"/>
              </a:rPr>
              <a:t>Server Security </a:t>
            </a:r>
            <a:endParaRPr lang="zh-CN" altLang="en-US" dirty="0">
              <a:latin typeface="思源黑体 CN Ligh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5A4FA-419B-4C38-8D5E-AF7F809AD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思源黑体 CN Light"/>
              </a:rPr>
              <a:t>Firewall</a:t>
            </a:r>
          </a:p>
          <a:p>
            <a:pPr lvl="1"/>
            <a:r>
              <a:rPr lang="en-US" altLang="zh-CN" dirty="0" err="1">
                <a:latin typeface="思源黑体 CN Light"/>
              </a:rPr>
              <a:t>Baota</a:t>
            </a:r>
            <a:r>
              <a:rPr lang="en-US" altLang="zh-CN" dirty="0">
                <a:latin typeface="思源黑体 CN Light"/>
              </a:rPr>
              <a:t> Company</a:t>
            </a:r>
          </a:p>
          <a:p>
            <a:pPr lvl="1"/>
            <a:r>
              <a:rPr lang="en-US" altLang="zh-CN" dirty="0">
                <a:latin typeface="思源黑体 CN Light"/>
              </a:rPr>
              <a:t>Scan, head off and block the ids with abnormal frequency requests</a:t>
            </a:r>
          </a:p>
          <a:p>
            <a:pPr lvl="1"/>
            <a:r>
              <a:rPr lang="en-US" altLang="zh-CN" dirty="0">
                <a:latin typeface="思源黑体 CN Light"/>
              </a:rPr>
              <a:t>Prevent challenge collapsar, SQL injection, computer virus scan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B2A471-6840-47E0-87CA-BF751D1B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9218"/>
            <a:ext cx="3461173" cy="21693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8A4ABB-6A1A-41F9-8DCF-058AB20C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880" y="1302483"/>
            <a:ext cx="1743522" cy="13076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24A8CE-ADDE-41D1-A6BE-4014FFC54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828" y="3562165"/>
            <a:ext cx="5601810" cy="31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04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94DCE-179F-4B32-91F6-2C34C886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思源黑体 CN Light"/>
              </a:rPr>
              <a:t>Server Security</a:t>
            </a:r>
            <a:endParaRPr lang="zh-CN" altLang="en-US" dirty="0">
              <a:latin typeface="思源黑体 CN Light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4B258A-EBFD-4F94-B19F-BA2BB487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9" y="1814973"/>
            <a:ext cx="5281699" cy="306774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77031E-A6E8-4AB0-AEC1-1F6D33738829}"/>
              </a:ext>
            </a:extLst>
          </p:cNvPr>
          <p:cNvSpPr txBox="1"/>
          <p:nvPr/>
        </p:nvSpPr>
        <p:spPr>
          <a:xfrm>
            <a:off x="949912" y="5433134"/>
            <a:ext cx="462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SQL injection without firewall – </a:t>
            </a:r>
            <a:r>
              <a:rPr lang="en-US" altLang="zh-CN" sz="2000" b="1" dirty="0">
                <a:solidFill>
                  <a:srgbClr val="92D050"/>
                </a:solidFill>
              </a:rPr>
              <a:t>PASS</a:t>
            </a:r>
            <a:endParaRPr lang="zh-CN" altLang="en-US" sz="2000" b="1" dirty="0">
              <a:solidFill>
                <a:srgbClr val="92D05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0B7270-A549-4D1B-BD48-BCF1824F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80" y="1814973"/>
            <a:ext cx="5192011" cy="30677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9DC199-2609-4782-B788-FBAB608A89F8}"/>
              </a:ext>
            </a:extLst>
          </p:cNvPr>
          <p:cNvSpPr txBox="1"/>
          <p:nvPr/>
        </p:nvSpPr>
        <p:spPr>
          <a:xfrm>
            <a:off x="7173157" y="5433134"/>
            <a:ext cx="4334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SQL injection without firewall </a:t>
            </a:r>
            <a:r>
              <a:rPr lang="en-US" altLang="zh-CN" sz="2000" b="1" dirty="0">
                <a:solidFill>
                  <a:srgbClr val="FF0000"/>
                </a:solidFill>
              </a:rPr>
              <a:t>– FAIL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33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1519E-114C-4B44-AAFF-DF0C4DC74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8524">
            <a:off x="-746860" y="-1446921"/>
            <a:ext cx="7749979" cy="7749979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26C710E-F9C6-43A3-8265-5BC1A8EFC0B9}"/>
              </a:ext>
            </a:extLst>
          </p:cNvPr>
          <p:cNvSpPr/>
          <p:nvPr/>
        </p:nvSpPr>
        <p:spPr>
          <a:xfrm>
            <a:off x="9575799" y="2042006"/>
            <a:ext cx="6819900" cy="6819900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库_$30">
            <a:extLst>
              <a:ext uri="{FF2B5EF4-FFF2-40B4-BE49-F238E27FC236}">
                <a16:creationId xmlns:a16="http://schemas.microsoft.com/office/drawing/2014/main" id="{D3189D08-A32F-42D3-8D77-762B2CC77C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10759" y="1597506"/>
            <a:ext cx="1091646" cy="2332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sz="13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endParaRPr sz="138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PA_库_Special Price Tittle…">
            <a:extLst>
              <a:ext uri="{FF2B5EF4-FFF2-40B4-BE49-F238E27FC236}">
                <a16:creationId xmlns:a16="http://schemas.microsoft.com/office/drawing/2014/main" id="{6F50CC61-89A9-4F1C-9E19-9F9E996555C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73804" y="3666232"/>
            <a:ext cx="3053721" cy="91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sz="4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Conclusion</a:t>
            </a:r>
            <a:endParaRPr sz="45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276671-D0CF-4F79-A789-5CAA6162A0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71" y="-535664"/>
            <a:ext cx="7251539" cy="7251539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D7722EB4-0C6A-426C-B022-92AF74E766ED}"/>
              </a:ext>
            </a:extLst>
          </p:cNvPr>
          <p:cNvSpPr/>
          <p:nvPr/>
        </p:nvSpPr>
        <p:spPr>
          <a:xfrm>
            <a:off x="10934826" y="-194294"/>
            <a:ext cx="2622362" cy="2622362"/>
          </a:xfrm>
          <a:prstGeom prst="ellipse">
            <a:avLst/>
          </a:prstGeom>
          <a:solidFill>
            <a:srgbClr val="F4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377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A0DE7-0267-438A-A990-80564DDD5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728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思源黑体 CN Light"/>
              </a:rPr>
              <a:t>Conclusion</a:t>
            </a:r>
            <a:endParaRPr lang="zh-CN" altLang="en-US" dirty="0">
              <a:latin typeface="思源黑体 CN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F56226-1ACF-4C15-BA1E-7452A9F0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558" y="4183551"/>
            <a:ext cx="2479643" cy="1345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F2F27F-A162-494D-AB07-234FB012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57" y="2362087"/>
            <a:ext cx="1723379" cy="17233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B8FC17-B254-44DB-B5B4-6C11EA0C4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52" y="911544"/>
            <a:ext cx="1811374" cy="1450543"/>
          </a:xfrm>
          <a:prstGeom prst="rect">
            <a:avLst/>
          </a:prstGeom>
        </p:spPr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73EAF13E-42AE-475E-94F8-B51D166E2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7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思源黑体 CN Light"/>
              </a:rPr>
              <a:t>Huge project</a:t>
            </a:r>
          </a:p>
          <a:p>
            <a:r>
              <a:rPr lang="en-US" altLang="zh-CN" dirty="0">
                <a:latin typeface="思源黑体 CN Light"/>
              </a:rPr>
              <a:t>Superiority</a:t>
            </a:r>
          </a:p>
          <a:p>
            <a:pPr lvl="1"/>
            <a:r>
              <a:rPr lang="en-US" altLang="zh-CN" dirty="0">
                <a:latin typeface="思源黑体 CN Light"/>
              </a:rPr>
              <a:t>State-of-the-art algorithm</a:t>
            </a:r>
          </a:p>
          <a:p>
            <a:pPr lvl="1"/>
            <a:r>
              <a:rPr lang="en-US" altLang="zh-CN" dirty="0">
                <a:latin typeface="思源黑体 CN Light"/>
              </a:rPr>
              <a:t>Customized</a:t>
            </a:r>
          </a:p>
          <a:p>
            <a:pPr lvl="1"/>
            <a:r>
              <a:rPr lang="en-US" altLang="zh-CN" dirty="0">
                <a:latin typeface="思源黑体 CN Light"/>
              </a:rPr>
              <a:t>Economically friendly</a:t>
            </a:r>
          </a:p>
          <a:p>
            <a:pPr lvl="1"/>
            <a:r>
              <a:rPr lang="en-US" altLang="zh-CN" dirty="0">
                <a:latin typeface="思源黑体 CN Light"/>
              </a:rPr>
              <a:t>Low threshold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5D0E02-B50F-43B9-A2E7-9259A2749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34" y="622212"/>
            <a:ext cx="1749168" cy="22989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D99CF6-04B0-498F-85AF-A6C06DB7D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152" y="2498792"/>
            <a:ext cx="1743522" cy="13076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969191-810C-40C6-A304-2941AB083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9634" y="3941371"/>
            <a:ext cx="2381139" cy="17074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2A4036-3F8E-4C7F-B20B-9D7DEF42C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3773" y="4157471"/>
            <a:ext cx="1345859" cy="1345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B78412-3827-4C89-9958-712F05702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5602" y="751144"/>
            <a:ext cx="1707425" cy="1707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5CD0412-6A51-4B1C-B050-CC59D1AC09B4}"/>
              </a:ext>
            </a:extLst>
          </p:cNvPr>
          <p:cNvSpPr txBox="1"/>
          <p:nvPr/>
        </p:nvSpPr>
        <p:spPr>
          <a:xfrm>
            <a:off x="838200" y="4399377"/>
            <a:ext cx="5538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Promising </a:t>
            </a:r>
          </a:p>
          <a:p>
            <a:r>
              <a:rPr lang="en-US" altLang="zh-CN" sz="4000" b="1" dirty="0">
                <a:solidFill>
                  <a:srgbClr val="FF0000"/>
                </a:solidFill>
              </a:rPr>
              <a:t>Commercially valuable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89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1519E-114C-4B44-AAFF-DF0C4DC74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8524">
            <a:off x="-806652" y="-1253644"/>
            <a:ext cx="6591299" cy="6591299"/>
          </a:xfrm>
          <a:prstGeom prst="rect">
            <a:avLst/>
          </a:prstGeom>
        </p:spPr>
      </p:pic>
      <p:sp>
        <p:nvSpPr>
          <p:cNvPr id="6" name="PA_库_$30">
            <a:extLst>
              <a:ext uri="{FF2B5EF4-FFF2-40B4-BE49-F238E27FC236}">
                <a16:creationId xmlns:a16="http://schemas.microsoft.com/office/drawing/2014/main" id="{D3189D08-A32F-42D3-8D77-762B2CC77C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96540" y="289816"/>
            <a:ext cx="1056379" cy="2374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sz="13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sz="138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PA_库_Special Price Tittle…">
            <a:extLst>
              <a:ext uri="{FF2B5EF4-FFF2-40B4-BE49-F238E27FC236}">
                <a16:creationId xmlns:a16="http://schemas.microsoft.com/office/drawing/2014/main" id="{6F50CC61-89A9-4F1C-9E19-9F9E996555C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00882" y="2391255"/>
            <a:ext cx="1854161" cy="108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5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Function </a:t>
            </a:r>
          </a:p>
          <a:p>
            <a:pPr algn="ctr">
              <a:lnSpc>
                <a:spcPct val="150000"/>
              </a:lnSpc>
              <a:defRPr sz="1800">
                <a:solidFill>
                  <a:srgbClr val="677180"/>
                </a:solidFill>
                <a:latin typeface="Aileron"/>
                <a:ea typeface="Aileron"/>
                <a:cs typeface="Aileron"/>
                <a:sym typeface="Aileron"/>
              </a:defRPr>
            </a:pPr>
            <a:r>
              <a:rPr lang="en-US" altLang="zh-CN" sz="25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Description</a:t>
            </a:r>
            <a:endParaRPr sz="25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E42F83-2F60-4E17-AEBB-DE231BBEF280}"/>
              </a:ext>
            </a:extLst>
          </p:cNvPr>
          <p:cNvSpPr txBox="1"/>
          <p:nvPr/>
        </p:nvSpPr>
        <p:spPr>
          <a:xfrm>
            <a:off x="538882" y="4908263"/>
            <a:ext cx="441118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5000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AnyFitting</a:t>
            </a:r>
            <a:endParaRPr lang="zh-CN" altLang="en-US" sz="5000" i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03876B-76F7-4390-9B8D-7246CB6AD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41" y="-1"/>
            <a:ext cx="3378942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C4522A-A225-4452-BEA6-3C6C730FB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79" y="-1"/>
            <a:ext cx="3378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9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D7DF4E5-E10E-4CC6-ACD2-35E04A55701B}"/>
              </a:ext>
            </a:extLst>
          </p:cNvPr>
          <p:cNvSpPr/>
          <p:nvPr/>
        </p:nvSpPr>
        <p:spPr>
          <a:xfrm>
            <a:off x="8304276" y="2369213"/>
            <a:ext cx="5198905" cy="5198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1FBD8-42B9-4B0F-9DA2-4260DFBC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9083" y="-1231612"/>
            <a:ext cx="9379313" cy="1031724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023C3B-9B2F-467B-9635-1DFAEABE4580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16">
            <a:extLst>
              <a:ext uri="{FF2B5EF4-FFF2-40B4-BE49-F238E27FC236}">
                <a16:creationId xmlns:a16="http://schemas.microsoft.com/office/drawing/2014/main" id="{0D147287-2D88-44CB-9B35-0B7DD39FC97E}"/>
              </a:ext>
            </a:extLst>
          </p:cNvPr>
          <p:cNvSpPr txBox="1"/>
          <p:nvPr/>
        </p:nvSpPr>
        <p:spPr>
          <a:xfrm>
            <a:off x="7478354" y="1735758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" panose="020B0502040204020203" pitchFamily="34" charset="0"/>
              </a:rPr>
              <a:t>50%</a:t>
            </a:r>
            <a:endParaRPr lang="id-ID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6" name="Oval 109">
            <a:extLst>
              <a:ext uri="{FF2B5EF4-FFF2-40B4-BE49-F238E27FC236}">
                <a16:creationId xmlns:a16="http://schemas.microsoft.com/office/drawing/2014/main" id="{E0BEA072-A7ED-4480-9ADD-1721FEF42D0C}"/>
              </a:ext>
            </a:extLst>
          </p:cNvPr>
          <p:cNvSpPr/>
          <p:nvPr/>
        </p:nvSpPr>
        <p:spPr>
          <a:xfrm flipH="1">
            <a:off x="6588568" y="1500029"/>
            <a:ext cx="492104" cy="49210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41">
            <a:extLst>
              <a:ext uri="{FF2B5EF4-FFF2-40B4-BE49-F238E27FC236}">
                <a16:creationId xmlns:a16="http://schemas.microsoft.com/office/drawing/2014/main" id="{E746DC43-B730-4E03-8C43-96F4B3A3C39D}"/>
              </a:ext>
            </a:extLst>
          </p:cNvPr>
          <p:cNvGrpSpPr/>
          <p:nvPr/>
        </p:nvGrpSpPr>
        <p:grpSpPr>
          <a:xfrm>
            <a:off x="6722848" y="1616767"/>
            <a:ext cx="245634" cy="206650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18" name="AutoShape 120">
              <a:extLst>
                <a:ext uri="{FF2B5EF4-FFF2-40B4-BE49-F238E27FC236}">
                  <a16:creationId xmlns:a16="http://schemas.microsoft.com/office/drawing/2014/main" id="{7E929DB3-3DFC-4DC8-BB36-300D42580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121">
              <a:extLst>
                <a:ext uri="{FF2B5EF4-FFF2-40B4-BE49-F238E27FC236}">
                  <a16:creationId xmlns:a16="http://schemas.microsoft.com/office/drawing/2014/main" id="{2199C331-4F35-4051-A178-22ED58542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22">
              <a:extLst>
                <a:ext uri="{FF2B5EF4-FFF2-40B4-BE49-F238E27FC236}">
                  <a16:creationId xmlns:a16="http://schemas.microsoft.com/office/drawing/2014/main" id="{4FE8EB7F-8752-4ABC-B1D7-452CF9BD9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2" name="Oval 103">
            <a:extLst>
              <a:ext uri="{FF2B5EF4-FFF2-40B4-BE49-F238E27FC236}">
                <a16:creationId xmlns:a16="http://schemas.microsoft.com/office/drawing/2014/main" id="{656A422A-BF5E-4FC7-9849-F6449F66675F}"/>
              </a:ext>
            </a:extLst>
          </p:cNvPr>
          <p:cNvSpPr/>
          <p:nvPr/>
        </p:nvSpPr>
        <p:spPr>
          <a:xfrm flipH="1">
            <a:off x="6583402" y="2740893"/>
            <a:ext cx="492104" cy="492104"/>
          </a:xfrm>
          <a:prstGeom prst="ellipse">
            <a:avLst/>
          </a:prstGeom>
          <a:solidFill>
            <a:srgbClr val="CD88FB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145">
            <a:extLst>
              <a:ext uri="{FF2B5EF4-FFF2-40B4-BE49-F238E27FC236}">
                <a16:creationId xmlns:a16="http://schemas.microsoft.com/office/drawing/2014/main" id="{C2EF2544-1085-40B9-91FE-050F15E3320A}"/>
              </a:ext>
            </a:extLst>
          </p:cNvPr>
          <p:cNvGrpSpPr/>
          <p:nvPr/>
        </p:nvGrpSpPr>
        <p:grpSpPr>
          <a:xfrm>
            <a:off x="6706846" y="2864337"/>
            <a:ext cx="245216" cy="245216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24" name="AutoShape 123">
              <a:extLst>
                <a:ext uri="{FF2B5EF4-FFF2-40B4-BE49-F238E27FC236}">
                  <a16:creationId xmlns:a16="http://schemas.microsoft.com/office/drawing/2014/main" id="{785251EF-B414-4443-8EF2-DD29A9AA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124">
              <a:extLst>
                <a:ext uri="{FF2B5EF4-FFF2-40B4-BE49-F238E27FC236}">
                  <a16:creationId xmlns:a16="http://schemas.microsoft.com/office/drawing/2014/main" id="{1923D85B-74A7-411C-AEA2-EE386DCDE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125">
              <a:extLst>
                <a:ext uri="{FF2B5EF4-FFF2-40B4-BE49-F238E27FC236}">
                  <a16:creationId xmlns:a16="http://schemas.microsoft.com/office/drawing/2014/main" id="{27DE0A63-1708-42BD-97C7-1D940A5A4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6" name="TextBox 106">
            <a:extLst>
              <a:ext uri="{FF2B5EF4-FFF2-40B4-BE49-F238E27FC236}">
                <a16:creationId xmlns:a16="http://schemas.microsoft.com/office/drawing/2014/main" id="{7A5A695E-9E47-48B1-90BC-15D1B6B87187}"/>
              </a:ext>
            </a:extLst>
          </p:cNvPr>
          <p:cNvSpPr txBox="1"/>
          <p:nvPr/>
        </p:nvSpPr>
        <p:spPr>
          <a:xfrm>
            <a:off x="4428735" y="1512976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Upload Figure and Clothes</a:t>
            </a:r>
            <a:endParaRPr lang="id-ID" sz="25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87651EB0-D4C2-4081-A091-4089BF1CC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30" y="1609590"/>
            <a:ext cx="3898300" cy="3898300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BC84DFC4-76BF-4771-9159-8895F519013E}"/>
              </a:ext>
            </a:extLst>
          </p:cNvPr>
          <p:cNvSpPr txBox="1"/>
          <p:nvPr/>
        </p:nvSpPr>
        <p:spPr>
          <a:xfrm>
            <a:off x="876300" y="698087"/>
            <a:ext cx="295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Dubai" panose="020B0503030403030204" pitchFamily="34" charset="-78"/>
                <a:cs typeface="Dubai" panose="020B0503030403030204" pitchFamily="34" charset="-78"/>
              </a:rPr>
              <a:t>Personal User</a:t>
            </a:r>
            <a:endParaRPr lang="zh-CN" altLang="en-US" sz="30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9" name="TextBox 106">
            <a:extLst>
              <a:ext uri="{FF2B5EF4-FFF2-40B4-BE49-F238E27FC236}">
                <a16:creationId xmlns:a16="http://schemas.microsoft.com/office/drawing/2014/main" id="{9FF06120-05DC-46B9-BB5A-E4C7552156DE}"/>
              </a:ext>
            </a:extLst>
          </p:cNvPr>
          <p:cNvSpPr txBox="1"/>
          <p:nvPr/>
        </p:nvSpPr>
        <p:spPr>
          <a:xfrm>
            <a:off x="4347773" y="2743256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Try-on Specific Clothes</a:t>
            </a:r>
            <a:endParaRPr lang="id-ID" sz="2500" dirty="0">
              <a:solidFill>
                <a:schemeClr val="bg1">
                  <a:lumMod val="8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DC78D3-5DBF-4238-915D-B5AA45818471}"/>
              </a:ext>
            </a:extLst>
          </p:cNvPr>
          <p:cNvGrpSpPr/>
          <p:nvPr/>
        </p:nvGrpSpPr>
        <p:grpSpPr>
          <a:xfrm>
            <a:off x="4462063" y="3944367"/>
            <a:ext cx="2675763" cy="552549"/>
            <a:chOff x="4462063" y="3944367"/>
            <a:chExt cx="2675763" cy="552549"/>
          </a:xfrm>
        </p:grpSpPr>
        <p:sp>
          <p:nvSpPr>
            <p:cNvPr id="28" name="Oval 127">
              <a:extLst>
                <a:ext uri="{FF2B5EF4-FFF2-40B4-BE49-F238E27FC236}">
                  <a16:creationId xmlns:a16="http://schemas.microsoft.com/office/drawing/2014/main" id="{4BBB47E6-CAC0-4B3C-BF62-E86C1C9EA186}"/>
                </a:ext>
              </a:extLst>
            </p:cNvPr>
            <p:cNvSpPr/>
            <p:nvPr/>
          </p:nvSpPr>
          <p:spPr>
            <a:xfrm flipH="1">
              <a:off x="6645722" y="4004812"/>
              <a:ext cx="492104" cy="492104"/>
            </a:xfrm>
            <a:prstGeom prst="ellipse">
              <a:avLst/>
            </a:prstGeom>
            <a:solidFill>
              <a:srgbClr val="56D3F4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9" name="Group 149">
              <a:extLst>
                <a:ext uri="{FF2B5EF4-FFF2-40B4-BE49-F238E27FC236}">
                  <a16:creationId xmlns:a16="http://schemas.microsoft.com/office/drawing/2014/main" id="{77207BA9-DC1A-44E0-B8F6-1441023E3678}"/>
                </a:ext>
              </a:extLst>
            </p:cNvPr>
            <p:cNvGrpSpPr/>
            <p:nvPr/>
          </p:nvGrpSpPr>
          <p:grpSpPr>
            <a:xfrm>
              <a:off x="6769166" y="4128047"/>
              <a:ext cx="245216" cy="245634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30" name="AutoShape 37">
                <a:extLst>
                  <a:ext uri="{FF2B5EF4-FFF2-40B4-BE49-F238E27FC236}">
                    <a16:creationId xmlns:a16="http://schemas.microsoft.com/office/drawing/2014/main" id="{55F1F843-D839-4BB9-BCBF-9A4262954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1" name="AutoShape 38">
                <a:extLst>
                  <a:ext uri="{FF2B5EF4-FFF2-40B4-BE49-F238E27FC236}">
                    <a16:creationId xmlns:a16="http://schemas.microsoft.com/office/drawing/2014/main" id="{37C0E0EB-80B4-415B-9361-A713056C0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2" name="AutoShape 39">
                <a:extLst>
                  <a:ext uri="{FF2B5EF4-FFF2-40B4-BE49-F238E27FC236}">
                    <a16:creationId xmlns:a16="http://schemas.microsoft.com/office/drawing/2014/main" id="{73D7FA05-B666-49BB-9C74-45DAFFE17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40">
                <a:extLst>
                  <a:ext uri="{FF2B5EF4-FFF2-40B4-BE49-F238E27FC236}">
                    <a16:creationId xmlns:a16="http://schemas.microsoft.com/office/drawing/2014/main" id="{9A39AF1F-B00E-4D4D-9DFC-9C162546F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41">
                <a:extLst>
                  <a:ext uri="{FF2B5EF4-FFF2-40B4-BE49-F238E27FC236}">
                    <a16:creationId xmlns:a16="http://schemas.microsoft.com/office/drawing/2014/main" id="{E520A51A-5B75-42A1-871C-36E86ECF7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42">
                <a:extLst>
                  <a:ext uri="{FF2B5EF4-FFF2-40B4-BE49-F238E27FC236}">
                    <a16:creationId xmlns:a16="http://schemas.microsoft.com/office/drawing/2014/main" id="{8F8F8C20-FED4-4E6F-BCC5-558D1A797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60" name="TextBox 106">
              <a:extLst>
                <a:ext uri="{FF2B5EF4-FFF2-40B4-BE49-F238E27FC236}">
                  <a16:creationId xmlns:a16="http://schemas.microsoft.com/office/drawing/2014/main" id="{05122D80-634B-4189-AEE5-33C709391C7A}"/>
                </a:ext>
              </a:extLst>
            </p:cNvPr>
            <p:cNvSpPr txBox="1"/>
            <p:nvPr/>
          </p:nvSpPr>
          <p:spPr>
            <a:xfrm>
              <a:off x="4462063" y="3944367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2500" dirty="0">
                  <a:solidFill>
                    <a:schemeClr val="bg1">
                      <a:lumMod val="8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Like or Dislike a Try-on </a:t>
              </a:r>
              <a:endParaRPr lang="id-ID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Group 11">
            <a:extLst>
              <a:ext uri="{FF2B5EF4-FFF2-40B4-BE49-F238E27FC236}">
                <a16:creationId xmlns:a16="http://schemas.microsoft.com/office/drawing/2014/main" id="{F90FD76C-2842-4592-87A4-800477AE3750}"/>
              </a:ext>
            </a:extLst>
          </p:cNvPr>
          <p:cNvGrpSpPr/>
          <p:nvPr/>
        </p:nvGrpSpPr>
        <p:grpSpPr>
          <a:xfrm>
            <a:off x="6740184" y="5293763"/>
            <a:ext cx="348868" cy="348868"/>
            <a:chOff x="3510757" y="2582069"/>
            <a:chExt cx="464344" cy="464344"/>
          </a:xfrm>
          <a:solidFill>
            <a:schemeClr val="bg1"/>
          </a:solidFill>
        </p:grpSpPr>
        <p:sp>
          <p:nvSpPr>
            <p:cNvPr id="63" name="AutoShape 126">
              <a:extLst>
                <a:ext uri="{FF2B5EF4-FFF2-40B4-BE49-F238E27FC236}">
                  <a16:creationId xmlns:a16="http://schemas.microsoft.com/office/drawing/2014/main" id="{14929E8D-B02D-4E48-B2F5-330B0463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0757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4" name="AutoShape 127">
              <a:extLst>
                <a:ext uri="{FF2B5EF4-FFF2-40B4-BE49-F238E27FC236}">
                  <a16:creationId xmlns:a16="http://schemas.microsoft.com/office/drawing/2014/main" id="{3966BCEA-2675-45C7-BADC-FEC9A985B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265430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20816E-A043-4A48-8F74-9988BD65AFAC}"/>
              </a:ext>
            </a:extLst>
          </p:cNvPr>
          <p:cNvGrpSpPr/>
          <p:nvPr/>
        </p:nvGrpSpPr>
        <p:grpSpPr>
          <a:xfrm>
            <a:off x="4423437" y="5017892"/>
            <a:ext cx="3018148" cy="1019267"/>
            <a:chOff x="4423437" y="5017892"/>
            <a:chExt cx="3018148" cy="101926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0BE02BD-3842-4B11-A832-0564EE332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7148" y="5017892"/>
              <a:ext cx="1014437" cy="1019267"/>
            </a:xfrm>
            <a:prstGeom prst="rect">
              <a:avLst/>
            </a:prstGeom>
          </p:spPr>
        </p:pic>
        <p:sp>
          <p:nvSpPr>
            <p:cNvPr id="65" name="TextBox 106">
              <a:extLst>
                <a:ext uri="{FF2B5EF4-FFF2-40B4-BE49-F238E27FC236}">
                  <a16:creationId xmlns:a16="http://schemas.microsoft.com/office/drawing/2014/main" id="{A3939231-278F-482F-9B37-7143C33B964D}"/>
                </a:ext>
              </a:extLst>
            </p:cNvPr>
            <p:cNvSpPr txBox="1"/>
            <p:nvPr/>
          </p:nvSpPr>
          <p:spPr>
            <a:xfrm>
              <a:off x="4423437" y="5246052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2500" dirty="0">
                  <a:solidFill>
                    <a:schemeClr val="bg1">
                      <a:lumMod val="8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View Try-on History </a:t>
              </a:r>
              <a:endParaRPr lang="id-ID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636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109">
            <a:extLst>
              <a:ext uri="{FF2B5EF4-FFF2-40B4-BE49-F238E27FC236}">
                <a16:creationId xmlns:a16="http://schemas.microsoft.com/office/drawing/2014/main" id="{72393602-9991-4392-9889-8136648F7F19}"/>
              </a:ext>
            </a:extLst>
          </p:cNvPr>
          <p:cNvSpPr/>
          <p:nvPr/>
        </p:nvSpPr>
        <p:spPr>
          <a:xfrm flipH="1">
            <a:off x="8153636" y="2778125"/>
            <a:ext cx="492104" cy="49210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41">
            <a:extLst>
              <a:ext uri="{FF2B5EF4-FFF2-40B4-BE49-F238E27FC236}">
                <a16:creationId xmlns:a16="http://schemas.microsoft.com/office/drawing/2014/main" id="{B3C07201-B8A5-491B-80E7-2711B34EB02C}"/>
              </a:ext>
            </a:extLst>
          </p:cNvPr>
          <p:cNvGrpSpPr/>
          <p:nvPr/>
        </p:nvGrpSpPr>
        <p:grpSpPr>
          <a:xfrm>
            <a:off x="8276871" y="2920852"/>
            <a:ext cx="245634" cy="206650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12" name="AutoShape 120">
              <a:extLst>
                <a:ext uri="{FF2B5EF4-FFF2-40B4-BE49-F238E27FC236}">
                  <a16:creationId xmlns:a16="http://schemas.microsoft.com/office/drawing/2014/main" id="{0A1F7CAC-A90D-4105-B563-8EEE09E5F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3" name="AutoShape 121">
              <a:extLst>
                <a:ext uri="{FF2B5EF4-FFF2-40B4-BE49-F238E27FC236}">
                  <a16:creationId xmlns:a16="http://schemas.microsoft.com/office/drawing/2014/main" id="{A6777559-23D1-4384-8554-D3D26AC1B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122">
              <a:extLst>
                <a:ext uri="{FF2B5EF4-FFF2-40B4-BE49-F238E27FC236}">
                  <a16:creationId xmlns:a16="http://schemas.microsoft.com/office/drawing/2014/main" id="{5E542800-B43C-456C-98B6-369D0DBDE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5" name="TextBox 106">
            <a:extLst>
              <a:ext uri="{FF2B5EF4-FFF2-40B4-BE49-F238E27FC236}">
                <a16:creationId xmlns:a16="http://schemas.microsoft.com/office/drawing/2014/main" id="{E454CDCD-4C0E-427A-85A2-4460D255F432}"/>
              </a:ext>
            </a:extLst>
          </p:cNvPr>
          <p:cNvSpPr txBox="1"/>
          <p:nvPr/>
        </p:nvSpPr>
        <p:spPr>
          <a:xfrm>
            <a:off x="5925287" y="2835722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Upload Figure and Clothes</a:t>
            </a:r>
            <a:endParaRPr lang="id-ID" sz="25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6167D9-888C-4043-8E38-64154D721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383" y="1673225"/>
            <a:ext cx="10515600" cy="4351338"/>
          </a:xfrm>
        </p:spPr>
        <p:txBody>
          <a:bodyPr/>
          <a:lstStyle/>
          <a:p>
            <a:r>
              <a:rPr lang="zh-CN" altLang="en-US" dirty="0"/>
              <a:t>、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3F9DDA2-D7AD-4301-B3A8-336F1CB84418}"/>
              </a:ext>
            </a:extLst>
          </p:cNvPr>
          <p:cNvGrpSpPr/>
          <p:nvPr/>
        </p:nvGrpSpPr>
        <p:grpSpPr>
          <a:xfrm>
            <a:off x="390366" y="0"/>
            <a:ext cx="3378942" cy="6858000"/>
            <a:chOff x="390366" y="0"/>
            <a:chExt cx="3378942" cy="685800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1DEF9BB-CF9B-49EE-A5B4-8CF2A65E6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366" y="0"/>
              <a:ext cx="3378942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BCF41B-1C5D-44BD-B4B4-245EE3782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05" y="804010"/>
              <a:ext cx="2844588" cy="523201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B38BA1C-0187-4B5D-B0EF-ADFCDBBC82E8}"/>
              </a:ext>
            </a:extLst>
          </p:cNvPr>
          <p:cNvGrpSpPr/>
          <p:nvPr/>
        </p:nvGrpSpPr>
        <p:grpSpPr>
          <a:xfrm>
            <a:off x="8768975" y="0"/>
            <a:ext cx="3378942" cy="6858000"/>
            <a:chOff x="8704949" y="0"/>
            <a:chExt cx="3378942" cy="68580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300A840-C4E0-4426-BD64-772B81771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4949" y="0"/>
              <a:ext cx="3378942" cy="6858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922159A-3907-4A8E-BF07-C3DB54BB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3237" y="736280"/>
              <a:ext cx="2964256" cy="5268151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DF4717A-F29D-4B78-818C-96FEA7F1EE5A}"/>
              </a:ext>
            </a:extLst>
          </p:cNvPr>
          <p:cNvSpPr/>
          <p:nvPr/>
        </p:nvSpPr>
        <p:spPr>
          <a:xfrm>
            <a:off x="255404" y="3848894"/>
            <a:ext cx="1248932" cy="673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6143009-A176-477B-BF51-25C034D6C2EA}"/>
              </a:ext>
            </a:extLst>
          </p:cNvPr>
          <p:cNvSpPr/>
          <p:nvPr/>
        </p:nvSpPr>
        <p:spPr>
          <a:xfrm>
            <a:off x="8658073" y="4832350"/>
            <a:ext cx="1800373" cy="704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940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D7DF4E5-E10E-4CC6-ACD2-35E04A55701B}"/>
              </a:ext>
            </a:extLst>
          </p:cNvPr>
          <p:cNvSpPr/>
          <p:nvPr/>
        </p:nvSpPr>
        <p:spPr>
          <a:xfrm>
            <a:off x="8304276" y="2369213"/>
            <a:ext cx="5198905" cy="5198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1FBD8-42B9-4B0F-9DA2-4260DFBC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9083" y="-1231612"/>
            <a:ext cx="9379313" cy="1031724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023C3B-9B2F-467B-9635-1DFAEABE4580}"/>
              </a:ext>
            </a:extLst>
          </p:cNvPr>
          <p:cNvSpPr/>
          <p:nvPr/>
        </p:nvSpPr>
        <p:spPr>
          <a:xfrm>
            <a:off x="611466" y="531628"/>
            <a:ext cx="10969068" cy="5794744"/>
          </a:xfrm>
          <a:prstGeom prst="roundRect">
            <a:avLst>
              <a:gd name="adj" fmla="val 1526"/>
            </a:avLst>
          </a:prstGeom>
          <a:solidFill>
            <a:schemeClr val="bg1"/>
          </a:solidFill>
          <a:ln>
            <a:noFill/>
          </a:ln>
          <a:effectLst>
            <a:outerShdw blurRad="381000" dist="38100" dir="5400000" algn="ctr" rotWithShape="0">
              <a:srgbClr val="CD88F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16">
            <a:extLst>
              <a:ext uri="{FF2B5EF4-FFF2-40B4-BE49-F238E27FC236}">
                <a16:creationId xmlns:a16="http://schemas.microsoft.com/office/drawing/2014/main" id="{0D147287-2D88-44CB-9B35-0B7DD39FC97E}"/>
              </a:ext>
            </a:extLst>
          </p:cNvPr>
          <p:cNvSpPr txBox="1"/>
          <p:nvPr/>
        </p:nvSpPr>
        <p:spPr>
          <a:xfrm>
            <a:off x="7478354" y="1735758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egoe UI" panose="020B0502040204020203" pitchFamily="34" charset="0"/>
              </a:rPr>
              <a:t>50%</a:t>
            </a:r>
            <a:endParaRPr lang="id-ID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6" name="Oval 109">
            <a:extLst>
              <a:ext uri="{FF2B5EF4-FFF2-40B4-BE49-F238E27FC236}">
                <a16:creationId xmlns:a16="http://schemas.microsoft.com/office/drawing/2014/main" id="{E0BEA072-A7ED-4480-9ADD-1721FEF42D0C}"/>
              </a:ext>
            </a:extLst>
          </p:cNvPr>
          <p:cNvSpPr/>
          <p:nvPr/>
        </p:nvSpPr>
        <p:spPr>
          <a:xfrm flipH="1">
            <a:off x="6588568" y="1500029"/>
            <a:ext cx="492104" cy="49210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41">
            <a:extLst>
              <a:ext uri="{FF2B5EF4-FFF2-40B4-BE49-F238E27FC236}">
                <a16:creationId xmlns:a16="http://schemas.microsoft.com/office/drawing/2014/main" id="{E746DC43-B730-4E03-8C43-96F4B3A3C39D}"/>
              </a:ext>
            </a:extLst>
          </p:cNvPr>
          <p:cNvGrpSpPr/>
          <p:nvPr/>
        </p:nvGrpSpPr>
        <p:grpSpPr>
          <a:xfrm>
            <a:off x="6722848" y="1616767"/>
            <a:ext cx="245634" cy="206650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18" name="AutoShape 120">
              <a:extLst>
                <a:ext uri="{FF2B5EF4-FFF2-40B4-BE49-F238E27FC236}">
                  <a16:creationId xmlns:a16="http://schemas.microsoft.com/office/drawing/2014/main" id="{7E929DB3-3DFC-4DC8-BB36-300D42580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121">
              <a:extLst>
                <a:ext uri="{FF2B5EF4-FFF2-40B4-BE49-F238E27FC236}">
                  <a16:creationId xmlns:a16="http://schemas.microsoft.com/office/drawing/2014/main" id="{2199C331-4F35-4051-A178-22ED58542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22">
              <a:extLst>
                <a:ext uri="{FF2B5EF4-FFF2-40B4-BE49-F238E27FC236}">
                  <a16:creationId xmlns:a16="http://schemas.microsoft.com/office/drawing/2014/main" id="{4FE8EB7F-8752-4ABC-B1D7-452CF9BD9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2" name="Oval 103">
            <a:extLst>
              <a:ext uri="{FF2B5EF4-FFF2-40B4-BE49-F238E27FC236}">
                <a16:creationId xmlns:a16="http://schemas.microsoft.com/office/drawing/2014/main" id="{656A422A-BF5E-4FC7-9849-F6449F66675F}"/>
              </a:ext>
            </a:extLst>
          </p:cNvPr>
          <p:cNvSpPr/>
          <p:nvPr/>
        </p:nvSpPr>
        <p:spPr>
          <a:xfrm flipH="1">
            <a:off x="6583402" y="2740893"/>
            <a:ext cx="492104" cy="492104"/>
          </a:xfrm>
          <a:prstGeom prst="ellipse">
            <a:avLst/>
          </a:prstGeom>
          <a:solidFill>
            <a:srgbClr val="CD88FB"/>
          </a:solidFill>
          <a:ln>
            <a:noFill/>
          </a:ln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145">
            <a:extLst>
              <a:ext uri="{FF2B5EF4-FFF2-40B4-BE49-F238E27FC236}">
                <a16:creationId xmlns:a16="http://schemas.microsoft.com/office/drawing/2014/main" id="{C2EF2544-1085-40B9-91FE-050F15E3320A}"/>
              </a:ext>
            </a:extLst>
          </p:cNvPr>
          <p:cNvGrpSpPr/>
          <p:nvPr/>
        </p:nvGrpSpPr>
        <p:grpSpPr>
          <a:xfrm>
            <a:off x="6706846" y="2864337"/>
            <a:ext cx="245216" cy="245216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24" name="AutoShape 123">
              <a:extLst>
                <a:ext uri="{FF2B5EF4-FFF2-40B4-BE49-F238E27FC236}">
                  <a16:creationId xmlns:a16="http://schemas.microsoft.com/office/drawing/2014/main" id="{785251EF-B414-4443-8EF2-DD29A9AA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124">
              <a:extLst>
                <a:ext uri="{FF2B5EF4-FFF2-40B4-BE49-F238E27FC236}">
                  <a16:creationId xmlns:a16="http://schemas.microsoft.com/office/drawing/2014/main" id="{1923D85B-74A7-411C-AEA2-EE386DCDE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125">
              <a:extLst>
                <a:ext uri="{FF2B5EF4-FFF2-40B4-BE49-F238E27FC236}">
                  <a16:creationId xmlns:a16="http://schemas.microsoft.com/office/drawing/2014/main" id="{27DE0A63-1708-42BD-97C7-1D940A5A4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6" name="TextBox 106">
            <a:extLst>
              <a:ext uri="{FF2B5EF4-FFF2-40B4-BE49-F238E27FC236}">
                <a16:creationId xmlns:a16="http://schemas.microsoft.com/office/drawing/2014/main" id="{7A5A695E-9E47-48B1-90BC-15D1B6B87187}"/>
              </a:ext>
            </a:extLst>
          </p:cNvPr>
          <p:cNvSpPr txBox="1"/>
          <p:nvPr/>
        </p:nvSpPr>
        <p:spPr>
          <a:xfrm>
            <a:off x="4428735" y="1512976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Upload Figure and Clothes</a:t>
            </a:r>
            <a:endParaRPr lang="id-ID" sz="2500" dirty="0">
              <a:solidFill>
                <a:schemeClr val="bg1">
                  <a:lumMod val="8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87651EB0-D4C2-4081-A091-4089BF1CC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30" y="1609590"/>
            <a:ext cx="3898300" cy="3898300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BC84DFC4-76BF-4771-9159-8895F519013E}"/>
              </a:ext>
            </a:extLst>
          </p:cNvPr>
          <p:cNvSpPr txBox="1"/>
          <p:nvPr/>
        </p:nvSpPr>
        <p:spPr>
          <a:xfrm>
            <a:off x="876300" y="698087"/>
            <a:ext cx="2952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Dubai" panose="020B0503030403030204" pitchFamily="34" charset="-78"/>
                <a:cs typeface="Dubai" panose="020B0503030403030204" pitchFamily="34" charset="-78"/>
              </a:rPr>
              <a:t>Personal User</a:t>
            </a:r>
            <a:endParaRPr lang="zh-CN" altLang="en-US" sz="30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9" name="TextBox 106">
            <a:extLst>
              <a:ext uri="{FF2B5EF4-FFF2-40B4-BE49-F238E27FC236}">
                <a16:creationId xmlns:a16="http://schemas.microsoft.com/office/drawing/2014/main" id="{9FF06120-05DC-46B9-BB5A-E4C7552156DE}"/>
              </a:ext>
            </a:extLst>
          </p:cNvPr>
          <p:cNvSpPr txBox="1"/>
          <p:nvPr/>
        </p:nvSpPr>
        <p:spPr>
          <a:xfrm>
            <a:off x="4347773" y="2743256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rPr>
              <a:t>Try-on Specific Clothes</a:t>
            </a:r>
            <a:endParaRPr lang="id-ID" sz="25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Segoe UI" panose="020B0502040204020203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DC78D3-5DBF-4238-915D-B5AA45818471}"/>
              </a:ext>
            </a:extLst>
          </p:cNvPr>
          <p:cNvGrpSpPr/>
          <p:nvPr/>
        </p:nvGrpSpPr>
        <p:grpSpPr>
          <a:xfrm>
            <a:off x="4462063" y="3944367"/>
            <a:ext cx="2675763" cy="552549"/>
            <a:chOff x="4462063" y="3944367"/>
            <a:chExt cx="2675763" cy="552549"/>
          </a:xfrm>
        </p:grpSpPr>
        <p:sp>
          <p:nvSpPr>
            <p:cNvPr id="28" name="Oval 127">
              <a:extLst>
                <a:ext uri="{FF2B5EF4-FFF2-40B4-BE49-F238E27FC236}">
                  <a16:creationId xmlns:a16="http://schemas.microsoft.com/office/drawing/2014/main" id="{4BBB47E6-CAC0-4B3C-BF62-E86C1C9EA186}"/>
                </a:ext>
              </a:extLst>
            </p:cNvPr>
            <p:cNvSpPr/>
            <p:nvPr/>
          </p:nvSpPr>
          <p:spPr>
            <a:xfrm flipH="1">
              <a:off x="6645722" y="4004812"/>
              <a:ext cx="492104" cy="492104"/>
            </a:xfrm>
            <a:prstGeom prst="ellipse">
              <a:avLst/>
            </a:prstGeom>
            <a:solidFill>
              <a:srgbClr val="56D3F4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9" name="Group 149">
              <a:extLst>
                <a:ext uri="{FF2B5EF4-FFF2-40B4-BE49-F238E27FC236}">
                  <a16:creationId xmlns:a16="http://schemas.microsoft.com/office/drawing/2014/main" id="{77207BA9-DC1A-44E0-B8F6-1441023E3678}"/>
                </a:ext>
              </a:extLst>
            </p:cNvPr>
            <p:cNvGrpSpPr/>
            <p:nvPr/>
          </p:nvGrpSpPr>
          <p:grpSpPr>
            <a:xfrm>
              <a:off x="6769166" y="4128047"/>
              <a:ext cx="245216" cy="245634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30" name="AutoShape 37">
                <a:extLst>
                  <a:ext uri="{FF2B5EF4-FFF2-40B4-BE49-F238E27FC236}">
                    <a16:creationId xmlns:a16="http://schemas.microsoft.com/office/drawing/2014/main" id="{55F1F843-D839-4BB9-BCBF-9A4262954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1" name="AutoShape 38">
                <a:extLst>
                  <a:ext uri="{FF2B5EF4-FFF2-40B4-BE49-F238E27FC236}">
                    <a16:creationId xmlns:a16="http://schemas.microsoft.com/office/drawing/2014/main" id="{37C0E0EB-80B4-415B-9361-A713056C0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2" name="AutoShape 39">
                <a:extLst>
                  <a:ext uri="{FF2B5EF4-FFF2-40B4-BE49-F238E27FC236}">
                    <a16:creationId xmlns:a16="http://schemas.microsoft.com/office/drawing/2014/main" id="{73D7FA05-B666-49BB-9C74-45DAFFE17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40">
                <a:extLst>
                  <a:ext uri="{FF2B5EF4-FFF2-40B4-BE49-F238E27FC236}">
                    <a16:creationId xmlns:a16="http://schemas.microsoft.com/office/drawing/2014/main" id="{9A39AF1F-B00E-4D4D-9DFC-9C162546F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41">
                <a:extLst>
                  <a:ext uri="{FF2B5EF4-FFF2-40B4-BE49-F238E27FC236}">
                    <a16:creationId xmlns:a16="http://schemas.microsoft.com/office/drawing/2014/main" id="{E520A51A-5B75-42A1-871C-36E86ECF7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42">
                <a:extLst>
                  <a:ext uri="{FF2B5EF4-FFF2-40B4-BE49-F238E27FC236}">
                    <a16:creationId xmlns:a16="http://schemas.microsoft.com/office/drawing/2014/main" id="{8F8F8C20-FED4-4E6F-BCC5-558D1A797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60" name="TextBox 106">
              <a:extLst>
                <a:ext uri="{FF2B5EF4-FFF2-40B4-BE49-F238E27FC236}">
                  <a16:creationId xmlns:a16="http://schemas.microsoft.com/office/drawing/2014/main" id="{05122D80-634B-4189-AEE5-33C709391C7A}"/>
                </a:ext>
              </a:extLst>
            </p:cNvPr>
            <p:cNvSpPr txBox="1"/>
            <p:nvPr/>
          </p:nvSpPr>
          <p:spPr>
            <a:xfrm>
              <a:off x="4462063" y="3944367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2500" dirty="0">
                  <a:solidFill>
                    <a:schemeClr val="bg1">
                      <a:lumMod val="8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Like or Dislike a Try-on </a:t>
              </a:r>
              <a:endParaRPr lang="id-ID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Group 11">
            <a:extLst>
              <a:ext uri="{FF2B5EF4-FFF2-40B4-BE49-F238E27FC236}">
                <a16:creationId xmlns:a16="http://schemas.microsoft.com/office/drawing/2014/main" id="{F90FD76C-2842-4592-87A4-800477AE3750}"/>
              </a:ext>
            </a:extLst>
          </p:cNvPr>
          <p:cNvGrpSpPr/>
          <p:nvPr/>
        </p:nvGrpSpPr>
        <p:grpSpPr>
          <a:xfrm>
            <a:off x="6740184" y="5293763"/>
            <a:ext cx="348868" cy="348868"/>
            <a:chOff x="3510757" y="2582069"/>
            <a:chExt cx="464344" cy="464344"/>
          </a:xfrm>
          <a:solidFill>
            <a:schemeClr val="bg1"/>
          </a:solidFill>
        </p:grpSpPr>
        <p:sp>
          <p:nvSpPr>
            <p:cNvPr id="63" name="AutoShape 126">
              <a:extLst>
                <a:ext uri="{FF2B5EF4-FFF2-40B4-BE49-F238E27FC236}">
                  <a16:creationId xmlns:a16="http://schemas.microsoft.com/office/drawing/2014/main" id="{14929E8D-B02D-4E48-B2F5-330B0463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0757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4" name="AutoShape 127">
              <a:extLst>
                <a:ext uri="{FF2B5EF4-FFF2-40B4-BE49-F238E27FC236}">
                  <a16:creationId xmlns:a16="http://schemas.microsoft.com/office/drawing/2014/main" id="{3966BCEA-2675-45C7-BADC-FEC9A985B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5" y="265430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20816E-A043-4A48-8F74-9988BD65AFAC}"/>
              </a:ext>
            </a:extLst>
          </p:cNvPr>
          <p:cNvGrpSpPr/>
          <p:nvPr/>
        </p:nvGrpSpPr>
        <p:grpSpPr>
          <a:xfrm>
            <a:off x="4423437" y="5017892"/>
            <a:ext cx="3018148" cy="1019267"/>
            <a:chOff x="4423437" y="5017892"/>
            <a:chExt cx="3018148" cy="101926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0BE02BD-3842-4B11-A832-0564EE332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7148" y="5017892"/>
              <a:ext cx="1014437" cy="1019267"/>
            </a:xfrm>
            <a:prstGeom prst="rect">
              <a:avLst/>
            </a:prstGeom>
          </p:spPr>
        </p:pic>
        <p:sp>
          <p:nvSpPr>
            <p:cNvPr id="65" name="TextBox 106">
              <a:extLst>
                <a:ext uri="{FF2B5EF4-FFF2-40B4-BE49-F238E27FC236}">
                  <a16:creationId xmlns:a16="http://schemas.microsoft.com/office/drawing/2014/main" id="{A3939231-278F-482F-9B37-7143C33B964D}"/>
                </a:ext>
              </a:extLst>
            </p:cNvPr>
            <p:cNvSpPr txBox="1"/>
            <p:nvPr/>
          </p:nvSpPr>
          <p:spPr>
            <a:xfrm>
              <a:off x="4423437" y="5246052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2500" dirty="0">
                  <a:solidFill>
                    <a:schemeClr val="bg1">
                      <a:lumMod val="8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View Try-on History </a:t>
              </a:r>
              <a:endParaRPr lang="id-ID" sz="2500" dirty="0">
                <a:solidFill>
                  <a:schemeClr val="bg1">
                    <a:lumMod val="8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360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AD12F76-4A71-4D95-B552-F58D604AE02F}"/>
              </a:ext>
            </a:extLst>
          </p:cNvPr>
          <p:cNvGrpSpPr/>
          <p:nvPr/>
        </p:nvGrpSpPr>
        <p:grpSpPr>
          <a:xfrm>
            <a:off x="5309798" y="287639"/>
            <a:ext cx="2727733" cy="492104"/>
            <a:chOff x="7033823" y="231575"/>
            <a:chExt cx="2727733" cy="492104"/>
          </a:xfrm>
        </p:grpSpPr>
        <p:sp>
          <p:nvSpPr>
            <p:cNvPr id="16" name="Oval 103">
              <a:extLst>
                <a:ext uri="{FF2B5EF4-FFF2-40B4-BE49-F238E27FC236}">
                  <a16:creationId xmlns:a16="http://schemas.microsoft.com/office/drawing/2014/main" id="{4AD1058D-F289-4935-962F-D6C28EAB7E4C}"/>
                </a:ext>
              </a:extLst>
            </p:cNvPr>
            <p:cNvSpPr/>
            <p:nvPr/>
          </p:nvSpPr>
          <p:spPr>
            <a:xfrm flipH="1">
              <a:off x="9269452" y="231575"/>
              <a:ext cx="492104" cy="492104"/>
            </a:xfrm>
            <a:prstGeom prst="ellipse">
              <a:avLst/>
            </a:prstGeom>
            <a:solidFill>
              <a:srgbClr val="CD88FB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Group 145">
              <a:extLst>
                <a:ext uri="{FF2B5EF4-FFF2-40B4-BE49-F238E27FC236}">
                  <a16:creationId xmlns:a16="http://schemas.microsoft.com/office/drawing/2014/main" id="{0FDC1713-BEB2-4D6F-A7FE-002650F10A69}"/>
                </a:ext>
              </a:extLst>
            </p:cNvPr>
            <p:cNvGrpSpPr/>
            <p:nvPr/>
          </p:nvGrpSpPr>
          <p:grpSpPr>
            <a:xfrm>
              <a:off x="9392896" y="355019"/>
              <a:ext cx="245216" cy="245216"/>
              <a:chOff x="4427654" y="3049909"/>
              <a:chExt cx="464344" cy="464344"/>
            </a:xfrm>
            <a:solidFill>
              <a:schemeClr val="bg1"/>
            </a:solidFill>
          </p:grpSpPr>
          <p:sp>
            <p:nvSpPr>
              <p:cNvPr id="18" name="AutoShape 123">
                <a:extLst>
                  <a:ext uri="{FF2B5EF4-FFF2-40B4-BE49-F238E27FC236}">
                    <a16:creationId xmlns:a16="http://schemas.microsoft.com/office/drawing/2014/main" id="{E5E0E588-7ECA-47F2-9970-8D0AA55A0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" name="AutoShape 124">
                <a:extLst>
                  <a:ext uri="{FF2B5EF4-FFF2-40B4-BE49-F238E27FC236}">
                    <a16:creationId xmlns:a16="http://schemas.microsoft.com/office/drawing/2014/main" id="{C5AFA7D9-80F1-4EF9-A994-08484632C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4" y="3180085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" name="AutoShape 125">
                <a:extLst>
                  <a:ext uri="{FF2B5EF4-FFF2-40B4-BE49-F238E27FC236}">
                    <a16:creationId xmlns:a16="http://schemas.microsoft.com/office/drawing/2014/main" id="{1AFB9C5A-B905-44AC-91BE-CD45E1FFF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1" name="TextBox 106">
              <a:extLst>
                <a:ext uri="{FF2B5EF4-FFF2-40B4-BE49-F238E27FC236}">
                  <a16:creationId xmlns:a16="http://schemas.microsoft.com/office/drawing/2014/main" id="{C93303EC-E1E1-421A-B7A7-7D950259ABE0}"/>
                </a:ext>
              </a:extLst>
            </p:cNvPr>
            <p:cNvSpPr txBox="1"/>
            <p:nvPr/>
          </p:nvSpPr>
          <p:spPr>
            <a:xfrm>
              <a:off x="7033823" y="233938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25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Try-on Specific Clothes</a:t>
              </a:r>
              <a:endParaRPr lang="id-ID" sz="25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F46F989F-E865-421A-A9EC-246D9EF13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446" y="1247108"/>
            <a:ext cx="3797364" cy="506315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D13806-58E8-4678-8956-144FA4F9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3349"/>
            <a:ext cx="2651593" cy="2233613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4F1931-7E40-4E52-B92F-BEDA511FC1B3}"/>
              </a:ext>
            </a:extLst>
          </p:cNvPr>
          <p:cNvGrpSpPr/>
          <p:nvPr/>
        </p:nvGrpSpPr>
        <p:grpSpPr>
          <a:xfrm>
            <a:off x="390366" y="0"/>
            <a:ext cx="3378942" cy="6858000"/>
            <a:chOff x="390366" y="0"/>
            <a:chExt cx="3378942" cy="68580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2A109CD-9F7A-4A84-8F3D-CA12808F2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366" y="0"/>
              <a:ext cx="3378942" cy="6858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AE2D234-2E2B-4005-8BCD-2987F759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205" y="804010"/>
              <a:ext cx="2844588" cy="5232010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1F54CAA4-D897-4B27-860D-6AD504677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272" y="3730934"/>
            <a:ext cx="629452" cy="80296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EB65D02A-6D30-4961-B320-F2E8EB144D70}"/>
              </a:ext>
            </a:extLst>
          </p:cNvPr>
          <p:cNvSpPr/>
          <p:nvPr/>
        </p:nvSpPr>
        <p:spPr>
          <a:xfrm>
            <a:off x="607105" y="2901789"/>
            <a:ext cx="696287" cy="802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CDD3BDB-C183-401B-9804-0A626998FA4D}"/>
              </a:ext>
            </a:extLst>
          </p:cNvPr>
          <p:cNvSpPr/>
          <p:nvPr/>
        </p:nvSpPr>
        <p:spPr>
          <a:xfrm>
            <a:off x="1221672" y="3513910"/>
            <a:ext cx="724052" cy="12036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9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紫渐变2.5D流体科技通用PPT模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1038</Words>
  <Application>Microsoft Office PowerPoint</Application>
  <PresentationFormat>宽屏</PresentationFormat>
  <Paragraphs>247</Paragraphs>
  <Slides>43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Gill Sans</vt:lpstr>
      <vt:lpstr>等线</vt:lpstr>
      <vt:lpstr>等线 Light</vt:lpstr>
      <vt:lpstr>思源黑体 CN Bold</vt:lpstr>
      <vt:lpstr>思源黑体 CN Light</vt:lpstr>
      <vt:lpstr>思源黑体 CN Medium</vt:lpstr>
      <vt:lpstr>思源黑体 CN Normal</vt:lpstr>
      <vt:lpstr>Arial</vt:lpstr>
      <vt:lpstr>Dubai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Database</vt:lpstr>
      <vt:lpstr>Server Security </vt:lpstr>
      <vt:lpstr>Server Security</vt:lpstr>
      <vt:lpstr>PowerPoint 演示文稿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蓝紫渐变2.5D流体科技通用PPT模板</dc:title>
  <dc:creator>应 娜</dc:creator>
  <cp:lastModifiedBy>ke li</cp:lastModifiedBy>
  <cp:revision>58</cp:revision>
  <dcterms:created xsi:type="dcterms:W3CDTF">2019-05-19T07:48:38Z</dcterms:created>
  <dcterms:modified xsi:type="dcterms:W3CDTF">2021-05-14T16:04:38Z</dcterms:modified>
</cp:coreProperties>
</file>